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354" r:id="rId3"/>
    <p:sldId id="352" r:id="rId4"/>
    <p:sldId id="353" r:id="rId5"/>
    <p:sldId id="339" r:id="rId6"/>
    <p:sldId id="273" r:id="rId7"/>
    <p:sldId id="340" r:id="rId8"/>
    <p:sldId id="274" r:id="rId9"/>
    <p:sldId id="343" r:id="rId10"/>
    <p:sldId id="341" r:id="rId11"/>
    <p:sldId id="282" r:id="rId12"/>
    <p:sldId id="342" r:id="rId13"/>
    <p:sldId id="344" r:id="rId14"/>
    <p:sldId id="345" r:id="rId15"/>
    <p:sldId id="346" r:id="rId16"/>
    <p:sldId id="347" r:id="rId17"/>
    <p:sldId id="348" r:id="rId18"/>
    <p:sldId id="349" r:id="rId19"/>
    <p:sldId id="350" r:id="rId20"/>
    <p:sldId id="331" r:id="rId21"/>
    <p:sldId id="356" r:id="rId22"/>
    <p:sldId id="351" r:id="rId23"/>
    <p:sldId id="335" r:id="rId24"/>
    <p:sldId id="337" r:id="rId25"/>
  </p:sldIdLst>
  <p:sldSz cx="9144000" cy="5143500" type="screen16x9"/>
  <p:notesSz cx="6858000" cy="9144000"/>
  <p:embeddedFontLst>
    <p:embeddedFont>
      <p:font typeface="Oxygen Light" panose="02000303000000000000" pitchFamily="2" charset="0"/>
      <p:regular r:id="rId27"/>
    </p:embeddedFont>
    <p:embeddedFont>
      <p:font typeface="Zilla Slab SemiBold" panose="020B0604020202020204" charset="0"/>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BD259D3-D1E3-4343-A53C-96DB8B1D8F61}"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DF0"/>
          </a:solidFill>
        </a:fill>
      </a:tcStyle>
    </a:wholeTbl>
    <a:band1H>
      <a:tcStyle>
        <a:tcBdr/>
        <a:fill>
          <a:solidFill>
            <a:srgbClr val="E7FBE1"/>
          </a:solidFill>
        </a:fill>
      </a:tcStyle>
    </a:band1H>
    <a:band2H>
      <a:tcStyle>
        <a:tcBdr/>
      </a:tcStyle>
    </a:band2H>
    <a:band1V>
      <a:tcStyle>
        <a:tcBdr/>
        <a:fill>
          <a:solidFill>
            <a:srgbClr val="E7FBE1"/>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37" d="100"/>
          <a:sy n="137" d="100"/>
        </p:scale>
        <p:origin x="786" y="132"/>
      </p:cViewPr>
      <p:guideLst>
        <p:guide orient="horz" pos="1620"/>
        <p:guide pos="2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3DF7586E-E663-45F9-0FE3-A295A7EF37CF}"/>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D5C57829-CA34-82B9-7572-369DF0264C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F42E02DD-54CE-A3CD-6176-9A93B28860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6187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C63EF52A-5C7F-EDF6-BAB3-F770032707AB}"/>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20236826-542C-17CD-8AFE-5CEBCF623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C6095C41-AEF5-23FD-287D-313E898CF2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667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7AF5F30E-C2AB-2B62-BB68-D5BA638664E3}"/>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07B2DEBB-F904-51F4-F2B1-3CB157EC98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654A1EA8-90F4-327F-0B01-2F5AF865BF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22479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7A1EA155-6781-77EE-087B-EBE2970A0A9F}"/>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153E96CB-692A-0BF0-742C-51A869C47F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2E40D603-32C2-6603-BF58-77AFE6F42F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4518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3CEBB3C2-6B32-AB06-9202-A1042C52BB3A}"/>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53F9256C-A1BB-E43B-A043-04FA9330FA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2727E0D9-A8B2-CA97-1154-09DB0C6035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7458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D85F204E-8330-8A8A-069F-C798A19DDDAA}"/>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A190429A-0B8A-95A8-A05B-FB2058B536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C2708F85-3C01-B9F8-D43D-63259DE607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648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C3753432-907A-EEF5-7CEC-FF660FCFBEA0}"/>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CBF06135-8065-B1DC-E5D4-E601590CA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2C7C7014-F4F0-C35C-F58D-B7F326461E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7840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F60394CA-E6FB-6645-8C80-A3FAE15F7AF1}"/>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CF2C75EC-7FC2-0DBD-1FAE-E84FAAA08A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C67F388F-1118-9850-AD61-DC8790D535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43565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7" name="Google Shape;857;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7F0C3E84-5249-16D3-A0E1-193D8936B75C}"/>
            </a:ext>
          </a:extLst>
        </p:cNvPr>
        <p:cNvGrpSpPr/>
        <p:nvPr/>
      </p:nvGrpSpPr>
      <p:grpSpPr>
        <a:xfrm>
          <a:off x="0" y="0"/>
          <a:ext cx="0" cy="0"/>
          <a:chOff x="0" y="0"/>
          <a:chExt cx="0" cy="0"/>
        </a:xfrm>
      </p:grpSpPr>
      <p:sp>
        <p:nvSpPr>
          <p:cNvPr id="52" name="Google Shape;52;p3:notes">
            <a:extLst>
              <a:ext uri="{FF2B5EF4-FFF2-40B4-BE49-F238E27FC236}">
                <a16:creationId xmlns:a16="http://schemas.microsoft.com/office/drawing/2014/main" id="{F62495E0-CB89-F28D-1190-29B97F866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3:notes">
            <a:extLst>
              <a:ext uri="{FF2B5EF4-FFF2-40B4-BE49-F238E27FC236}">
                <a16:creationId xmlns:a16="http://schemas.microsoft.com/office/drawing/2014/main" id="{8A74000E-019B-5ADF-823A-3EF0484A6A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29293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11B982AA-0467-9629-DCC9-03C0E5D7C696}"/>
            </a:ext>
          </a:extLst>
        </p:cNvPr>
        <p:cNvGrpSpPr/>
        <p:nvPr/>
      </p:nvGrpSpPr>
      <p:grpSpPr>
        <a:xfrm>
          <a:off x="0" y="0"/>
          <a:ext cx="0" cy="0"/>
          <a:chOff x="0" y="0"/>
          <a:chExt cx="0" cy="0"/>
        </a:xfrm>
      </p:grpSpPr>
      <p:sp>
        <p:nvSpPr>
          <p:cNvPr id="856" name="Google Shape;856;p76:notes">
            <a:extLst>
              <a:ext uri="{FF2B5EF4-FFF2-40B4-BE49-F238E27FC236}">
                <a16:creationId xmlns:a16="http://schemas.microsoft.com/office/drawing/2014/main" id="{65A84F96-A6CB-E766-AFAB-ED08D3142C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7" name="Google Shape;857;p76:notes">
            <a:extLst>
              <a:ext uri="{FF2B5EF4-FFF2-40B4-BE49-F238E27FC236}">
                <a16:creationId xmlns:a16="http://schemas.microsoft.com/office/drawing/2014/main" id="{AB4C1514-0E21-9831-875E-97832A7BBC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683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2B208CBE-35F4-6848-94A5-EE3D079F97F5}"/>
            </a:ext>
          </a:extLst>
        </p:cNvPr>
        <p:cNvGrpSpPr/>
        <p:nvPr/>
      </p:nvGrpSpPr>
      <p:grpSpPr>
        <a:xfrm>
          <a:off x="0" y="0"/>
          <a:ext cx="0" cy="0"/>
          <a:chOff x="0" y="0"/>
          <a:chExt cx="0" cy="0"/>
        </a:xfrm>
      </p:grpSpPr>
      <p:sp>
        <p:nvSpPr>
          <p:cNvPr id="856" name="Google Shape;856;p76:notes">
            <a:extLst>
              <a:ext uri="{FF2B5EF4-FFF2-40B4-BE49-F238E27FC236}">
                <a16:creationId xmlns:a16="http://schemas.microsoft.com/office/drawing/2014/main" id="{EDCA69F3-B199-CE39-C21B-29A6DA412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57" name="Google Shape;857;p76:notes">
            <a:extLst>
              <a:ext uri="{FF2B5EF4-FFF2-40B4-BE49-F238E27FC236}">
                <a16:creationId xmlns:a16="http://schemas.microsoft.com/office/drawing/2014/main" id="{67BB9924-39FD-9E17-56E7-5720BC449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39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98F994AF-EFC4-1497-0D3A-44139BE3AD15}"/>
            </a:ext>
          </a:extLst>
        </p:cNvPr>
        <p:cNvGrpSpPr/>
        <p:nvPr/>
      </p:nvGrpSpPr>
      <p:grpSpPr>
        <a:xfrm>
          <a:off x="0" y="0"/>
          <a:ext cx="0" cy="0"/>
          <a:chOff x="0" y="0"/>
          <a:chExt cx="0" cy="0"/>
        </a:xfrm>
      </p:grpSpPr>
      <p:sp>
        <p:nvSpPr>
          <p:cNvPr id="233" name="Google Shape;233;p16:notes">
            <a:extLst>
              <a:ext uri="{FF2B5EF4-FFF2-40B4-BE49-F238E27FC236}">
                <a16:creationId xmlns:a16="http://schemas.microsoft.com/office/drawing/2014/main" id="{73253DB7-B51D-D70C-2E19-288C3EC676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6:notes">
            <a:extLst>
              <a:ext uri="{FF2B5EF4-FFF2-40B4-BE49-F238E27FC236}">
                <a16:creationId xmlns:a16="http://schemas.microsoft.com/office/drawing/2014/main" id="{688AC52E-5AC2-3E52-8B49-17197214114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7335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FB49EF9D-F5F4-2F3C-91AF-2CF92F60CE8D}"/>
            </a:ext>
          </a:extLst>
        </p:cNvPr>
        <p:cNvGrpSpPr/>
        <p:nvPr/>
      </p:nvGrpSpPr>
      <p:grpSpPr>
        <a:xfrm>
          <a:off x="0" y="0"/>
          <a:ext cx="0" cy="0"/>
          <a:chOff x="0" y="0"/>
          <a:chExt cx="0" cy="0"/>
        </a:xfrm>
      </p:grpSpPr>
      <p:sp>
        <p:nvSpPr>
          <p:cNvPr id="244" name="Google Shape;244;p17:notes">
            <a:extLst>
              <a:ext uri="{FF2B5EF4-FFF2-40B4-BE49-F238E27FC236}">
                <a16:creationId xmlns:a16="http://schemas.microsoft.com/office/drawing/2014/main" id="{927BEAEB-F777-BA10-6B90-2A99AD5820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7:notes">
            <a:extLst>
              <a:ext uri="{FF2B5EF4-FFF2-40B4-BE49-F238E27FC236}">
                <a16:creationId xmlns:a16="http://schemas.microsoft.com/office/drawing/2014/main" id="{6AA931F1-D777-A4CD-CEC6-52EFED106E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6749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C9FA9DBF-F840-A8E4-439E-38230B89A289}"/>
            </a:ext>
          </a:extLst>
        </p:cNvPr>
        <p:cNvGrpSpPr/>
        <p:nvPr/>
      </p:nvGrpSpPr>
      <p:grpSpPr>
        <a:xfrm>
          <a:off x="0" y="0"/>
          <a:ext cx="0" cy="0"/>
          <a:chOff x="0" y="0"/>
          <a:chExt cx="0" cy="0"/>
        </a:xfrm>
      </p:grpSpPr>
      <p:sp>
        <p:nvSpPr>
          <p:cNvPr id="52" name="Google Shape;52;p3:notes">
            <a:extLst>
              <a:ext uri="{FF2B5EF4-FFF2-40B4-BE49-F238E27FC236}">
                <a16:creationId xmlns:a16="http://schemas.microsoft.com/office/drawing/2014/main" id="{372976BD-41FE-EC74-938C-DEA8E69E96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3:notes">
            <a:extLst>
              <a:ext uri="{FF2B5EF4-FFF2-40B4-BE49-F238E27FC236}">
                <a16:creationId xmlns:a16="http://schemas.microsoft.com/office/drawing/2014/main" id="{28A7F533-D1A0-1132-698B-668BBE43BE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714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C4302CFA-8518-F65F-3DF3-45CB54E6AD67}"/>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B548991A-4086-1F6C-0748-5D89376924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36514A3F-C9BB-A369-5115-5F73A98A2B8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9249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AACB74BE-2FDF-E0D8-FB14-F689C0C3D45A}"/>
            </a:ext>
          </a:extLst>
        </p:cNvPr>
        <p:cNvGrpSpPr/>
        <p:nvPr/>
      </p:nvGrpSpPr>
      <p:grpSpPr>
        <a:xfrm>
          <a:off x="0" y="0"/>
          <a:ext cx="0" cy="0"/>
          <a:chOff x="0" y="0"/>
          <a:chExt cx="0" cy="0"/>
        </a:xfrm>
      </p:grpSpPr>
      <p:sp>
        <p:nvSpPr>
          <p:cNvPr id="265" name="Google Shape;265;p19:notes">
            <a:extLst>
              <a:ext uri="{FF2B5EF4-FFF2-40B4-BE49-F238E27FC236}">
                <a16:creationId xmlns:a16="http://schemas.microsoft.com/office/drawing/2014/main" id="{B612CFF9-DEAB-407D-EBCB-F9BAD2BFA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9:notes">
            <a:extLst>
              <a:ext uri="{FF2B5EF4-FFF2-40B4-BE49-F238E27FC236}">
                <a16:creationId xmlns:a16="http://schemas.microsoft.com/office/drawing/2014/main" id="{4E04D8DE-D7AE-6B2D-E182-E5392EB5E4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5371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50000">
              <a:schemeClr val="lt1"/>
            </a:gs>
            <a:gs pos="100000">
              <a:schemeClr val="lt2"/>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0" name="Google Shape;10;p8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1pPr>
            <a:lvl2pPr marL="0" marR="0" lvl="1"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2pPr>
            <a:lvl3pPr marL="0" marR="0" lvl="2"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3pPr>
            <a:lvl4pPr marL="0" marR="0" lvl="3"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4pPr>
            <a:lvl5pPr marL="0" marR="0" lvl="4"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5pPr>
            <a:lvl6pPr marL="0" marR="0" lvl="5"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6pPr>
            <a:lvl7pPr marL="0" marR="0" lvl="6"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7pPr>
            <a:lvl8pPr marL="0" marR="0" lvl="7"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8pPr>
            <a:lvl9pPr marL="0" marR="0" lvl="8" indent="0" algn="r">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9pPr>
          </a:lstStyle>
          <a:p>
            <a:pPr marL="0" lvl="0" indent="0" algn="r" rtl="0">
              <a:spcBef>
                <a:spcPts val="0"/>
              </a:spcBef>
              <a:spcAft>
                <a:spcPts val="0"/>
              </a:spcAft>
              <a:buNone/>
            </a:pPr>
            <a:fld id="{00000000-1234-1234-1234-123412341234}" type="slidenum">
              <a:rPr lang="en-US"/>
              <a:t>‹#›</a:t>
            </a:fld>
            <a:endParaRPr lang="en-US"/>
          </a:p>
        </p:txBody>
      </p:sp>
      <p:sp>
        <p:nvSpPr>
          <p:cNvPr id="11" name="Google Shape;11;p84"/>
          <p:cNvSpPr/>
          <p:nvPr/>
        </p:nvSpPr>
        <p:spPr>
          <a:xfrm>
            <a:off x="487675" y="0"/>
            <a:ext cx="8656320" cy="5143642"/>
          </a:xfrm>
          <a:custGeom>
            <a:avLst/>
            <a:gdLst/>
            <a:ahLst/>
            <a:cxnLst/>
            <a:rect l="l" t="t" r="r" b="b"/>
            <a:pathLst>
              <a:path w="12192000" h="6858190" extrusionOk="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chemeClr val="lt2"/>
              </a:gs>
              <a:gs pos="80000">
                <a:srgbClr val="FFFFFF">
                  <a:alpha val="0"/>
                </a:srgbClr>
              </a:gs>
              <a:gs pos="100000">
                <a:srgbClr val="FFFFFF">
                  <a:alpha val="0"/>
                </a:srgbClr>
              </a:gs>
            </a:gsLst>
            <a:lin ang="8100019"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50000">
              <a:schemeClr val="accent3"/>
            </a:gs>
            <a:gs pos="100000">
              <a:schemeClr val="dk1"/>
            </a:gs>
          </a:gsLst>
          <a:path path="circle">
            <a:fillToRect l="100000" b="100000"/>
          </a:path>
          <a:tileRect t="-100000" r="-100000"/>
        </a:gradFill>
        <a:effectLst/>
      </p:bgPr>
    </p:bg>
    <p:spTree>
      <p:nvGrpSpPr>
        <p:cNvPr id="1" name="Shape 27"/>
        <p:cNvGrpSpPr/>
        <p:nvPr/>
      </p:nvGrpSpPr>
      <p:grpSpPr>
        <a:xfrm>
          <a:off x="0" y="0"/>
          <a:ext cx="0" cy="0"/>
          <a:chOff x="0" y="0"/>
          <a:chExt cx="0" cy="0"/>
        </a:xfrm>
      </p:grpSpPr>
      <p:sp>
        <p:nvSpPr>
          <p:cNvPr id="28" name="Google Shape;28;p88"/>
          <p:cNvSpPr/>
          <p:nvPr/>
        </p:nvSpPr>
        <p:spPr>
          <a:xfrm>
            <a:off x="487675" y="0"/>
            <a:ext cx="8656320" cy="5143642"/>
          </a:xfrm>
          <a:custGeom>
            <a:avLst/>
            <a:gdLst/>
            <a:ahLst/>
            <a:cxnLst/>
            <a:rect l="l" t="t" r="r" b="b"/>
            <a:pathLst>
              <a:path w="12192000" h="6858190" extrusionOk="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BCF6A7">
                  <a:alpha val="16470"/>
                </a:srgbClr>
              </a:gs>
              <a:gs pos="80000">
                <a:srgbClr val="011733">
                  <a:alpha val="0"/>
                </a:srgbClr>
              </a:gs>
              <a:gs pos="100000">
                <a:srgbClr val="011733">
                  <a:alpha val="0"/>
                </a:srgbClr>
              </a:gs>
            </a:gsLst>
            <a:lin ang="8100019"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88"/>
          <p:cNvSpPr txBox="1">
            <a:spLocks noGrp="1"/>
          </p:cNvSpPr>
          <p:nvPr>
            <p:ph type="ctrTitle"/>
          </p:nvPr>
        </p:nvSpPr>
        <p:spPr>
          <a:xfrm>
            <a:off x="855300" y="1732800"/>
            <a:ext cx="7433400" cy="1159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None/>
              <a:defRPr sz="4800">
                <a:solidFill>
                  <a:schemeClr val="lt1"/>
                </a:solidFill>
              </a:defRPr>
            </a:lvl1pPr>
            <a:lvl2pPr lvl="1" algn="l">
              <a:lnSpc>
                <a:spcPct val="90000"/>
              </a:lnSpc>
              <a:spcBef>
                <a:spcPts val="0"/>
              </a:spcBef>
              <a:spcAft>
                <a:spcPts val="0"/>
              </a:spcAft>
              <a:buClr>
                <a:schemeClr val="lt1"/>
              </a:buClr>
              <a:buSzPts val="4800"/>
              <a:buNone/>
              <a:defRPr sz="4800">
                <a:solidFill>
                  <a:schemeClr val="lt1"/>
                </a:solidFill>
              </a:defRPr>
            </a:lvl2pPr>
            <a:lvl3pPr lvl="2" algn="l">
              <a:lnSpc>
                <a:spcPct val="90000"/>
              </a:lnSpc>
              <a:spcBef>
                <a:spcPts val="0"/>
              </a:spcBef>
              <a:spcAft>
                <a:spcPts val="0"/>
              </a:spcAft>
              <a:buClr>
                <a:schemeClr val="lt1"/>
              </a:buClr>
              <a:buSzPts val="4800"/>
              <a:buNone/>
              <a:defRPr sz="4800">
                <a:solidFill>
                  <a:schemeClr val="lt1"/>
                </a:solidFill>
              </a:defRPr>
            </a:lvl3pPr>
            <a:lvl4pPr lvl="3" algn="l">
              <a:lnSpc>
                <a:spcPct val="90000"/>
              </a:lnSpc>
              <a:spcBef>
                <a:spcPts val="0"/>
              </a:spcBef>
              <a:spcAft>
                <a:spcPts val="0"/>
              </a:spcAft>
              <a:buClr>
                <a:schemeClr val="lt1"/>
              </a:buClr>
              <a:buSzPts val="4800"/>
              <a:buNone/>
              <a:defRPr sz="4800">
                <a:solidFill>
                  <a:schemeClr val="lt1"/>
                </a:solidFill>
              </a:defRPr>
            </a:lvl4pPr>
            <a:lvl5pPr lvl="4" algn="l">
              <a:lnSpc>
                <a:spcPct val="90000"/>
              </a:lnSpc>
              <a:spcBef>
                <a:spcPts val="0"/>
              </a:spcBef>
              <a:spcAft>
                <a:spcPts val="0"/>
              </a:spcAft>
              <a:buClr>
                <a:schemeClr val="lt1"/>
              </a:buClr>
              <a:buSzPts val="4800"/>
              <a:buNone/>
              <a:defRPr sz="4800">
                <a:solidFill>
                  <a:schemeClr val="lt1"/>
                </a:solidFill>
              </a:defRPr>
            </a:lvl5pPr>
            <a:lvl6pPr lvl="5" algn="l">
              <a:lnSpc>
                <a:spcPct val="90000"/>
              </a:lnSpc>
              <a:spcBef>
                <a:spcPts val="0"/>
              </a:spcBef>
              <a:spcAft>
                <a:spcPts val="0"/>
              </a:spcAft>
              <a:buClr>
                <a:schemeClr val="lt1"/>
              </a:buClr>
              <a:buSzPts val="4800"/>
              <a:buNone/>
              <a:defRPr sz="4800">
                <a:solidFill>
                  <a:schemeClr val="lt1"/>
                </a:solidFill>
              </a:defRPr>
            </a:lvl6pPr>
            <a:lvl7pPr lvl="6" algn="l">
              <a:lnSpc>
                <a:spcPct val="90000"/>
              </a:lnSpc>
              <a:spcBef>
                <a:spcPts val="0"/>
              </a:spcBef>
              <a:spcAft>
                <a:spcPts val="0"/>
              </a:spcAft>
              <a:buClr>
                <a:schemeClr val="lt1"/>
              </a:buClr>
              <a:buSzPts val="4800"/>
              <a:buNone/>
              <a:defRPr sz="4800">
                <a:solidFill>
                  <a:schemeClr val="lt1"/>
                </a:solidFill>
              </a:defRPr>
            </a:lvl7pPr>
            <a:lvl8pPr lvl="7" algn="l">
              <a:lnSpc>
                <a:spcPct val="90000"/>
              </a:lnSpc>
              <a:spcBef>
                <a:spcPts val="0"/>
              </a:spcBef>
              <a:spcAft>
                <a:spcPts val="0"/>
              </a:spcAft>
              <a:buClr>
                <a:schemeClr val="lt1"/>
              </a:buClr>
              <a:buSzPts val="4800"/>
              <a:buNone/>
              <a:defRPr sz="4800">
                <a:solidFill>
                  <a:schemeClr val="lt1"/>
                </a:solidFill>
              </a:defRPr>
            </a:lvl8pPr>
            <a:lvl9pPr lvl="8" algn="l">
              <a:lnSpc>
                <a:spcPct val="90000"/>
              </a:lnSpc>
              <a:spcBef>
                <a:spcPts val="0"/>
              </a:spcBef>
              <a:spcAft>
                <a:spcPts val="0"/>
              </a:spcAft>
              <a:buClr>
                <a:schemeClr val="lt1"/>
              </a:buClr>
              <a:buSzPts val="4800"/>
              <a:buNone/>
              <a:defRPr sz="4800">
                <a:solidFill>
                  <a:schemeClr val="lt1"/>
                </a:solidFill>
              </a:defRPr>
            </a:lvl9pPr>
          </a:lstStyle>
          <a:p>
            <a:endParaRPr/>
          </a:p>
        </p:txBody>
      </p:sp>
      <p:sp>
        <p:nvSpPr>
          <p:cNvPr id="30" name="Google Shape;30;p88"/>
          <p:cNvSpPr txBox="1">
            <a:spLocks noGrp="1"/>
          </p:cNvSpPr>
          <p:nvPr>
            <p:ph type="subTitle" idx="1"/>
          </p:nvPr>
        </p:nvSpPr>
        <p:spPr>
          <a:xfrm>
            <a:off x="855300" y="2989502"/>
            <a:ext cx="7433400" cy="4212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accent1"/>
              </a:buClr>
              <a:buSzPts val="2400"/>
              <a:buNone/>
              <a:defRPr>
                <a:solidFill>
                  <a:schemeClr val="accent1"/>
                </a:solidFill>
              </a:defRPr>
            </a:lvl1pPr>
            <a:lvl2pPr lvl="1" algn="l">
              <a:lnSpc>
                <a:spcPct val="115000"/>
              </a:lnSpc>
              <a:spcBef>
                <a:spcPts val="800"/>
              </a:spcBef>
              <a:spcAft>
                <a:spcPts val="0"/>
              </a:spcAft>
              <a:buClr>
                <a:schemeClr val="accent1"/>
              </a:buClr>
              <a:buSzPts val="3000"/>
              <a:buNone/>
              <a:defRPr sz="3000">
                <a:solidFill>
                  <a:schemeClr val="accent1"/>
                </a:solidFill>
              </a:defRPr>
            </a:lvl2pPr>
            <a:lvl3pPr lvl="2" algn="l">
              <a:lnSpc>
                <a:spcPct val="115000"/>
              </a:lnSpc>
              <a:spcBef>
                <a:spcPts val="800"/>
              </a:spcBef>
              <a:spcAft>
                <a:spcPts val="0"/>
              </a:spcAft>
              <a:buClr>
                <a:schemeClr val="accent1"/>
              </a:buClr>
              <a:buSzPts val="3000"/>
              <a:buNone/>
              <a:defRPr sz="3000">
                <a:solidFill>
                  <a:schemeClr val="accent1"/>
                </a:solidFill>
              </a:defRPr>
            </a:lvl3pPr>
            <a:lvl4pPr lvl="3" algn="l">
              <a:lnSpc>
                <a:spcPct val="115000"/>
              </a:lnSpc>
              <a:spcBef>
                <a:spcPts val="800"/>
              </a:spcBef>
              <a:spcAft>
                <a:spcPts val="0"/>
              </a:spcAft>
              <a:buClr>
                <a:schemeClr val="accent1"/>
              </a:buClr>
              <a:buSzPts val="3000"/>
              <a:buNone/>
              <a:defRPr sz="3000">
                <a:solidFill>
                  <a:schemeClr val="accent1"/>
                </a:solidFill>
              </a:defRPr>
            </a:lvl4pPr>
            <a:lvl5pPr lvl="4" algn="l">
              <a:lnSpc>
                <a:spcPct val="115000"/>
              </a:lnSpc>
              <a:spcBef>
                <a:spcPts val="800"/>
              </a:spcBef>
              <a:spcAft>
                <a:spcPts val="0"/>
              </a:spcAft>
              <a:buClr>
                <a:schemeClr val="accent1"/>
              </a:buClr>
              <a:buSzPts val="3000"/>
              <a:buNone/>
              <a:defRPr sz="3000">
                <a:solidFill>
                  <a:schemeClr val="accent1"/>
                </a:solidFill>
              </a:defRPr>
            </a:lvl5pPr>
            <a:lvl6pPr lvl="5" algn="l">
              <a:lnSpc>
                <a:spcPct val="115000"/>
              </a:lnSpc>
              <a:spcBef>
                <a:spcPts val="800"/>
              </a:spcBef>
              <a:spcAft>
                <a:spcPts val="0"/>
              </a:spcAft>
              <a:buClr>
                <a:schemeClr val="accent1"/>
              </a:buClr>
              <a:buSzPts val="3000"/>
              <a:buNone/>
              <a:defRPr sz="3000">
                <a:solidFill>
                  <a:schemeClr val="accent1"/>
                </a:solidFill>
              </a:defRPr>
            </a:lvl6pPr>
            <a:lvl7pPr lvl="6" algn="l">
              <a:lnSpc>
                <a:spcPct val="115000"/>
              </a:lnSpc>
              <a:spcBef>
                <a:spcPts val="800"/>
              </a:spcBef>
              <a:spcAft>
                <a:spcPts val="0"/>
              </a:spcAft>
              <a:buClr>
                <a:schemeClr val="accent1"/>
              </a:buClr>
              <a:buSzPts val="3000"/>
              <a:buNone/>
              <a:defRPr sz="3000">
                <a:solidFill>
                  <a:schemeClr val="accent1"/>
                </a:solidFill>
              </a:defRPr>
            </a:lvl7pPr>
            <a:lvl8pPr lvl="7" algn="l">
              <a:lnSpc>
                <a:spcPct val="115000"/>
              </a:lnSpc>
              <a:spcBef>
                <a:spcPts val="800"/>
              </a:spcBef>
              <a:spcAft>
                <a:spcPts val="0"/>
              </a:spcAft>
              <a:buClr>
                <a:schemeClr val="accent1"/>
              </a:buClr>
              <a:buSzPts val="3000"/>
              <a:buNone/>
              <a:defRPr sz="3000">
                <a:solidFill>
                  <a:schemeClr val="accent1"/>
                </a:solidFill>
              </a:defRPr>
            </a:lvl8pPr>
            <a:lvl9pPr lvl="8" algn="l">
              <a:lnSpc>
                <a:spcPct val="115000"/>
              </a:lnSpc>
              <a:spcBef>
                <a:spcPts val="800"/>
              </a:spcBef>
              <a:spcAft>
                <a:spcPts val="800"/>
              </a:spcAft>
              <a:buClr>
                <a:schemeClr val="accent1"/>
              </a:buClr>
              <a:buSzPts val="3000"/>
              <a:buNone/>
              <a:defRPr sz="3000">
                <a:solidFill>
                  <a:schemeClr val="accent1"/>
                </a:solidFill>
              </a:defRPr>
            </a:lvl9pPr>
          </a:lstStyle>
          <a:p>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5"/>
        <p:cNvGrpSpPr/>
        <p:nvPr/>
      </p:nvGrpSpPr>
      <p:grpSpPr>
        <a:xfrm>
          <a:off x="0" y="0"/>
          <a:ext cx="0" cy="0"/>
          <a:chOff x="0" y="0"/>
          <a:chExt cx="0" cy="0"/>
        </a:xfrm>
      </p:grpSpPr>
      <p:sp>
        <p:nvSpPr>
          <p:cNvPr id="6" name="Google Shape;6;p83"/>
          <p:cNvSpPr txBox="1">
            <a:spLocks noGrp="1"/>
          </p:cNvSpPr>
          <p:nvPr>
            <p:ph type="title"/>
          </p:nvPr>
        </p:nvSpPr>
        <p:spPr>
          <a:xfrm>
            <a:off x="651600" y="628650"/>
            <a:ext cx="6130200" cy="433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1pPr>
            <a:lvl2pPr marR="0" lvl="1"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2pPr>
            <a:lvl3pPr marR="0" lvl="2"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3pPr>
            <a:lvl4pPr marR="0" lvl="3"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4pPr>
            <a:lvl5pPr marR="0" lvl="4"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5pPr>
            <a:lvl6pPr marR="0" lvl="5"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6pPr>
            <a:lvl7pPr marR="0" lvl="6"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7pPr>
            <a:lvl8pPr marR="0" lvl="7"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8pPr>
            <a:lvl9pPr marR="0" lvl="8"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9pPr>
          </a:lstStyle>
          <a:p>
            <a:endParaRPr/>
          </a:p>
        </p:txBody>
      </p:sp>
      <p:sp>
        <p:nvSpPr>
          <p:cNvPr id="7" name="Google Shape;7;p83"/>
          <p:cNvSpPr txBox="1">
            <a:spLocks noGrp="1"/>
          </p:cNvSpPr>
          <p:nvPr>
            <p:ph type="body" idx="1"/>
          </p:nvPr>
        </p:nvSpPr>
        <p:spPr>
          <a:xfrm>
            <a:off x="651600" y="1409701"/>
            <a:ext cx="6130200" cy="31050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2"/>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1pPr>
            <a:lvl2pPr marL="914400" marR="0" lvl="1" indent="-381000" algn="l" rtl="0">
              <a:lnSpc>
                <a:spcPct val="115000"/>
              </a:lnSpc>
              <a:spcBef>
                <a:spcPts val="800"/>
              </a:spcBef>
              <a:spcAft>
                <a:spcPts val="0"/>
              </a:spcAft>
              <a:buClr>
                <a:schemeClr val="accent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2pPr>
            <a:lvl3pPr marL="1371600" marR="0" lvl="2" indent="-381000" algn="l" rtl="0">
              <a:lnSpc>
                <a:spcPct val="115000"/>
              </a:lnSpc>
              <a:spcBef>
                <a:spcPts val="800"/>
              </a:spcBef>
              <a:spcAft>
                <a:spcPts val="0"/>
              </a:spcAft>
              <a:buClr>
                <a:schemeClr val="lt2"/>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3pPr>
            <a:lvl4pPr marL="1828800" marR="0" lvl="3" indent="-381000" algn="l" rtl="0">
              <a:lnSpc>
                <a:spcPct val="115000"/>
              </a:lnSpc>
              <a:spcBef>
                <a:spcPts val="800"/>
              </a:spcBef>
              <a:spcAft>
                <a:spcPts val="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4pPr>
            <a:lvl5pPr marL="2286000" marR="0" lvl="4" indent="-381000" algn="l" rtl="0">
              <a:lnSpc>
                <a:spcPct val="115000"/>
              </a:lnSpc>
              <a:spcBef>
                <a:spcPts val="800"/>
              </a:spcBef>
              <a:spcAft>
                <a:spcPts val="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5pPr>
            <a:lvl6pPr marL="2743200" marR="0" lvl="5" indent="-381000" algn="l" rtl="0">
              <a:lnSpc>
                <a:spcPct val="115000"/>
              </a:lnSpc>
              <a:spcBef>
                <a:spcPts val="800"/>
              </a:spcBef>
              <a:spcAft>
                <a:spcPts val="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6pPr>
            <a:lvl7pPr marL="3200400" marR="0" lvl="6" indent="-381000" algn="l" rtl="0">
              <a:lnSpc>
                <a:spcPct val="115000"/>
              </a:lnSpc>
              <a:spcBef>
                <a:spcPts val="800"/>
              </a:spcBef>
              <a:spcAft>
                <a:spcPts val="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7pPr>
            <a:lvl8pPr marL="3657600" marR="0" lvl="7" indent="-381000" algn="l" rtl="0">
              <a:lnSpc>
                <a:spcPct val="115000"/>
              </a:lnSpc>
              <a:spcBef>
                <a:spcPts val="800"/>
              </a:spcBef>
              <a:spcAft>
                <a:spcPts val="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8pPr>
            <a:lvl9pPr marL="4114800" marR="0" lvl="8" indent="-381000" algn="l" rtl="0">
              <a:lnSpc>
                <a:spcPct val="115000"/>
              </a:lnSpc>
              <a:spcBef>
                <a:spcPts val="800"/>
              </a:spcBef>
              <a:spcAft>
                <a:spcPts val="800"/>
              </a:spcAft>
              <a:buClr>
                <a:schemeClr val="dk1"/>
              </a:buClr>
              <a:buSzPts val="2400"/>
              <a:buFont typeface="Oxygen Light" panose="02000303000000000000"/>
              <a:buChar char="■"/>
              <a:defRPr sz="2400" b="0" i="0" u="none" strike="noStrike" cap="none">
                <a:solidFill>
                  <a:schemeClr val="dk1"/>
                </a:solidFill>
                <a:latin typeface="Oxygen Light" panose="02000303000000000000"/>
                <a:ea typeface="Oxygen Light" panose="02000303000000000000"/>
                <a:cs typeface="Oxygen Light" panose="02000303000000000000"/>
                <a:sym typeface="Oxygen Light" panose="02000303000000000000"/>
              </a:defRPr>
            </a:lvl9pPr>
          </a:lstStyle>
          <a:p>
            <a:endParaRPr/>
          </a:p>
        </p:txBody>
      </p:sp>
      <p:sp>
        <p:nvSpPr>
          <p:cNvPr id="8" name="Google Shape;8;p8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1pPr>
            <a:lvl2pPr marL="0" marR="0" lvl="1"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2pPr>
            <a:lvl3pPr marL="0" marR="0" lvl="2"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3pPr>
            <a:lvl4pPr marL="0" marR="0" lvl="3"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4pPr>
            <a:lvl5pPr marL="0" marR="0" lvl="4"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5pPr>
            <a:lvl6pPr marL="0" marR="0" lvl="5"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6pPr>
            <a:lvl7pPr marL="0" marR="0" lvl="6"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7pPr>
            <a:lvl8pPr marL="0" marR="0" lvl="7"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8pPr>
            <a:lvl9pPr marL="0" marR="0" lvl="8"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87000">
              <a:srgbClr val="CED4D5"/>
            </a:gs>
            <a:gs pos="100000">
              <a:schemeClr val="lt2"/>
            </a:gs>
          </a:gsLst>
          <a:path path="circle">
            <a:fillToRect l="100000" b="100000"/>
          </a:path>
          <a:tileRect t="-100000" r="-100000"/>
        </a:gradFill>
        <a:effectLst/>
      </p:bgPr>
    </p:bg>
    <p:spTree>
      <p:nvGrpSpPr>
        <p:cNvPr id="1" name="Shape 34"/>
        <p:cNvGrpSpPr/>
        <p:nvPr/>
      </p:nvGrpSpPr>
      <p:grpSpPr>
        <a:xfrm>
          <a:off x="0" y="0"/>
          <a:ext cx="0" cy="0"/>
          <a:chOff x="0" y="0"/>
          <a:chExt cx="0" cy="0"/>
        </a:xfrm>
      </p:grpSpPr>
      <p:sp>
        <p:nvSpPr>
          <p:cNvPr id="35" name="Google Shape;35;p1"/>
          <p:cNvSpPr/>
          <p:nvPr/>
        </p:nvSpPr>
        <p:spPr>
          <a:xfrm>
            <a:off x="8123581" y="4673651"/>
            <a:ext cx="345435" cy="32983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36;p1"/>
          <p:cNvSpPr/>
          <p:nvPr/>
        </p:nvSpPr>
        <p:spPr>
          <a:xfrm rot="2466640">
            <a:off x="8609899" y="526362"/>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1"/>
          <p:cNvSpPr/>
          <p:nvPr/>
        </p:nvSpPr>
        <p:spPr>
          <a:xfrm rot="-1609576">
            <a:off x="7895080" y="35096"/>
            <a:ext cx="345389" cy="3297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1"/>
          <p:cNvSpPr/>
          <p:nvPr/>
        </p:nvSpPr>
        <p:spPr>
          <a:xfrm rot="2926099">
            <a:off x="8795427" y="4536426"/>
            <a:ext cx="258659" cy="2469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1"/>
          <p:cNvSpPr/>
          <p:nvPr/>
        </p:nvSpPr>
        <p:spPr>
          <a:xfrm rot="-1609140">
            <a:off x="8703708" y="132969"/>
            <a:ext cx="233031" cy="2225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a:t>
            </a:fld>
            <a:endParaRPr>
              <a:solidFill>
                <a:schemeClr val="dk1"/>
              </a:solidFill>
            </a:endParaRPr>
          </a:p>
        </p:txBody>
      </p:sp>
      <p:sp>
        <p:nvSpPr>
          <p:cNvPr id="41" name="Google Shape;41;p1" descr="Details are in the caption following the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43;p1"/>
          <p:cNvSpPr txBox="1"/>
          <p:nvPr/>
        </p:nvSpPr>
        <p:spPr>
          <a:xfrm>
            <a:off x="753518" y="2851422"/>
            <a:ext cx="3743532" cy="13665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000000"/>
              </a:buClr>
              <a:buSzPts val="1600"/>
              <a:buFont typeface="Arial" panose="020B0604020202020204"/>
              <a:buNone/>
            </a:pPr>
            <a:r>
              <a:rPr lang="en-US" sz="1600" b="1"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Supervisor</a:t>
            </a:r>
          </a:p>
          <a:p>
            <a:pPr marL="0" marR="0" lvl="0" indent="0" algn="l" rtl="0">
              <a:lnSpc>
                <a:spcPct val="100000"/>
              </a:lnSpc>
              <a:spcBef>
                <a:spcPts val="0"/>
              </a:spcBef>
              <a:spcAft>
                <a:spcPts val="0"/>
              </a:spcAft>
              <a:buNone/>
            </a:pPr>
            <a:r>
              <a:rPr lang="en-US" sz="1400" b="1"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Dr. THIRUMAL M.E, Ph.D.,</a:t>
            </a:r>
            <a:br>
              <a:rPr lang="en-US"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br>
            <a:r>
              <a:rPr lang="en-US"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Associate Professor</a:t>
            </a:r>
            <a:br>
              <a:rPr lang="en-US"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br>
            <a:r>
              <a:rPr lang="en-US"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Department of CSE</a:t>
            </a:r>
            <a:br>
              <a:rPr lang="en-US"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br>
            <a:r>
              <a:rPr lang="en-US"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VISTAS, Chennai</a:t>
            </a:r>
            <a:endParaRPr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1600" b="1"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600"/>
              <a:buFont typeface="Arial" panose="020B0604020202020204"/>
              <a:buNone/>
            </a:pPr>
            <a:endParaRPr sz="14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a:extLst>
              <a:ext uri="{FF2B5EF4-FFF2-40B4-BE49-F238E27FC236}">
                <a16:creationId xmlns:a16="http://schemas.microsoft.com/office/drawing/2014/main" id="{EE34BC6F-C280-5B29-D1A1-F1353C93CE61}"/>
              </a:ext>
            </a:extLst>
          </p:cNvPr>
          <p:cNvPicPr>
            <a:picLocks noChangeAspect="1"/>
          </p:cNvPicPr>
          <p:nvPr/>
        </p:nvPicPr>
        <p:blipFill>
          <a:blip r:embed="rId3"/>
          <a:stretch>
            <a:fillRect/>
          </a:stretch>
        </p:blipFill>
        <p:spPr>
          <a:xfrm>
            <a:off x="1945086" y="244221"/>
            <a:ext cx="5148658" cy="1366520"/>
          </a:xfrm>
          <a:prstGeom prst="rect">
            <a:avLst/>
          </a:prstGeom>
        </p:spPr>
      </p:pic>
      <p:sp>
        <p:nvSpPr>
          <p:cNvPr id="6" name="TextBox 5">
            <a:extLst>
              <a:ext uri="{FF2B5EF4-FFF2-40B4-BE49-F238E27FC236}">
                <a16:creationId xmlns:a16="http://schemas.microsoft.com/office/drawing/2014/main" id="{CCE085A6-B3FD-0600-A8E8-58E4B63A2753}"/>
              </a:ext>
            </a:extLst>
          </p:cNvPr>
          <p:cNvSpPr txBox="1"/>
          <p:nvPr/>
        </p:nvSpPr>
        <p:spPr>
          <a:xfrm>
            <a:off x="1449585" y="1913899"/>
            <a:ext cx="6094938" cy="830997"/>
          </a:xfrm>
          <a:prstGeom prst="rect">
            <a:avLst/>
          </a:prstGeom>
          <a:noFill/>
        </p:spPr>
        <p:txBody>
          <a:bodyPr wrap="none" rtlCol="0">
            <a:spAutoFit/>
          </a:bodyPr>
          <a:lstStyle/>
          <a:p>
            <a:pPr algn="ctr"/>
            <a:r>
              <a:rPr lang="en-US"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Low-Code LLM-Based Conversational AI </a:t>
            </a:r>
          </a:p>
          <a:p>
            <a:pPr algn="ctr"/>
            <a:r>
              <a:rPr lang="en-US"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Assistant for ERP Systems</a:t>
            </a:r>
            <a:endParaRPr lang="en-IN" sz="2400" dirty="0"/>
          </a:p>
        </p:txBody>
      </p:sp>
      <p:sp>
        <p:nvSpPr>
          <p:cNvPr id="8" name="Google Shape;43;p1">
            <a:extLst>
              <a:ext uri="{FF2B5EF4-FFF2-40B4-BE49-F238E27FC236}">
                <a16:creationId xmlns:a16="http://schemas.microsoft.com/office/drawing/2014/main" id="{7632064D-B3EF-E178-4E5B-60392A885982}"/>
              </a:ext>
            </a:extLst>
          </p:cNvPr>
          <p:cNvSpPr txBox="1"/>
          <p:nvPr/>
        </p:nvSpPr>
        <p:spPr>
          <a:xfrm>
            <a:off x="6333847" y="4403886"/>
            <a:ext cx="2640554" cy="599598"/>
          </a:xfrm>
          <a:prstGeom prst="rect">
            <a:avLst/>
          </a:prstGeom>
          <a:noFill/>
          <a:ln>
            <a:noFill/>
          </a:ln>
        </p:spPr>
        <p:txBody>
          <a:bodyPr spcFirstLastPara="1" wrap="square" lIns="91425" tIns="45700" rIns="91425" bIns="45700" anchor="t" anchorCtr="0">
            <a:noAutofit/>
          </a:bodyPr>
          <a:lstStyle/>
          <a:p>
            <a:pPr marL="228600" marR="0" lvl="0" indent="-228600" rtl="0">
              <a:lnSpc>
                <a:spcPct val="100000"/>
              </a:lnSpc>
              <a:spcBef>
                <a:spcPts val="0"/>
              </a:spcBef>
              <a:spcAft>
                <a:spcPts val="0"/>
              </a:spcAft>
              <a:buClr>
                <a:srgbClr val="000000"/>
              </a:buClr>
              <a:buSzPts val="1600"/>
              <a:buFont typeface="Arial" panose="020B0604020202020204"/>
              <a:buNone/>
            </a:pPr>
            <a:r>
              <a:rPr lang="en-IN" sz="1600" b="1" i="0" u="none" strike="noStrike" cap="none" dirty="0" err="1">
                <a:solidFill>
                  <a:srgbClr val="0C2503"/>
                </a:solidFill>
                <a:latin typeface="Times New Roman" panose="02020603050405020304"/>
                <a:ea typeface="Times New Roman" panose="02020603050405020304"/>
                <a:cs typeface="Times New Roman" panose="02020603050405020304"/>
                <a:sym typeface="Times New Roman" panose="02020603050405020304"/>
              </a:rPr>
              <a:t>Thanigaivel</a:t>
            </a:r>
            <a:r>
              <a:rPr lang="en-IN" sz="1600" b="1"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 G - 24880107</a:t>
            </a:r>
          </a:p>
          <a:p>
            <a:pPr marL="228600" marR="0" lvl="0" indent="-228600" rtl="0">
              <a:lnSpc>
                <a:spcPct val="100000"/>
              </a:lnSpc>
              <a:spcBef>
                <a:spcPts val="0"/>
              </a:spcBef>
              <a:spcAft>
                <a:spcPts val="0"/>
              </a:spcAft>
              <a:buClr>
                <a:srgbClr val="000000"/>
              </a:buClr>
              <a:buSzPts val="1600"/>
              <a:buFont typeface="Arial" panose="020B0604020202020204"/>
              <a:buNone/>
            </a:pPr>
            <a:r>
              <a:rPr lang="en-IN" b="1"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rPr>
              <a:t>MTECH- CSE – II Year</a:t>
            </a:r>
            <a:endParaRPr sz="1200" b="0" i="0" u="none" strike="noStrike" cap="none" dirty="0">
              <a:solidFill>
                <a:srgbClr val="0C2503"/>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BA2B2A3E-4136-682D-1BB5-7EDA3C78406C}"/>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43BD175A-FF0D-F007-0266-D187C087DB82}"/>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10</a:t>
            </a:fld>
            <a:endParaRPr>
              <a:solidFill>
                <a:schemeClr val="dk1"/>
              </a:solidFill>
            </a:endParaRPr>
          </a:p>
        </p:txBody>
      </p:sp>
      <p:sp>
        <p:nvSpPr>
          <p:cNvPr id="271" name="Google Shape;271;p19">
            <a:extLst>
              <a:ext uri="{FF2B5EF4-FFF2-40B4-BE49-F238E27FC236}">
                <a16:creationId xmlns:a16="http://schemas.microsoft.com/office/drawing/2014/main" id="{90E2ED39-632A-0812-9E09-C25DA40D29E5}"/>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B03BDDF9-A4C0-2D9B-7D2A-ADD5672EF1B4}"/>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 name="Group 2">
            <a:extLst>
              <a:ext uri="{FF2B5EF4-FFF2-40B4-BE49-F238E27FC236}">
                <a16:creationId xmlns:a16="http://schemas.microsoft.com/office/drawing/2014/main" id="{FA08AE2A-5DEB-5391-0ADE-6417B23E7A93}"/>
              </a:ext>
            </a:extLst>
          </p:cNvPr>
          <p:cNvGrpSpPr/>
          <p:nvPr/>
        </p:nvGrpSpPr>
        <p:grpSpPr>
          <a:xfrm>
            <a:off x="-6500" y="-76766"/>
            <a:ext cx="9150500" cy="6934767"/>
            <a:chOff x="-6500" y="1"/>
            <a:chExt cx="9150500" cy="6858000"/>
          </a:xfrm>
        </p:grpSpPr>
        <p:pic>
          <p:nvPicPr>
            <p:cNvPr id="4" name="Picture 2">
              <a:extLst>
                <a:ext uri="{FF2B5EF4-FFF2-40B4-BE49-F238E27FC236}">
                  <a16:creationId xmlns:a16="http://schemas.microsoft.com/office/drawing/2014/main" id="{8C5A30BA-4E3C-D696-7EE3-2508B460B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 y="1"/>
              <a:ext cx="9150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FF1DBD0-4F03-34CB-00B3-08C93CE6A0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76" t="2978" r="12793" b="17657"/>
            <a:stretch/>
          </p:blipFill>
          <p:spPr>
            <a:xfrm>
              <a:off x="395536" y="1340768"/>
              <a:ext cx="3943351" cy="4908003"/>
            </a:xfrm>
            <a:prstGeom prst="rect">
              <a:avLst/>
            </a:prstGeom>
          </p:spPr>
        </p:pic>
      </p:grpSp>
    </p:spTree>
    <p:extLst>
      <p:ext uri="{BB962C8B-B14F-4D97-AF65-F5344CB8AC3E}">
        <p14:creationId xmlns:p14="http://schemas.microsoft.com/office/powerpoint/2010/main" val="2582036519"/>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11</a:t>
            </a:fld>
            <a:endParaRPr>
              <a:solidFill>
                <a:schemeClr val="dk1"/>
              </a:solidFill>
            </a:endParaRPr>
          </a:p>
        </p:txBody>
      </p:sp>
      <p:sp>
        <p:nvSpPr>
          <p:cNvPr id="352" name="Google Shape;352;p27"/>
          <p:cNvSpPr txBox="1"/>
          <p:nvPr/>
        </p:nvSpPr>
        <p:spPr>
          <a:xfrm>
            <a:off x="235185" y="147649"/>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rPr>
              <a:t>Feature Extraction</a:t>
            </a:r>
            <a:endParaRPr sz="3000" b="1"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4" name="Google Shape;354;p27"/>
          <p:cNvSpPr/>
          <p:nvPr/>
        </p:nvSpPr>
        <p:spPr>
          <a:xfrm rot="2466640">
            <a:off x="8572577" y="32105"/>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27"/>
          <p:cNvSpPr/>
          <p:nvPr/>
        </p:nvSpPr>
        <p:spPr>
          <a:xfrm rot="2466640">
            <a:off x="8713116" y="4114107"/>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TextBox 1">
            <a:extLst>
              <a:ext uri="{FF2B5EF4-FFF2-40B4-BE49-F238E27FC236}">
                <a16:creationId xmlns:a16="http://schemas.microsoft.com/office/drawing/2014/main" id="{AF41D885-957E-0585-B43D-63FD6F4DBADD}"/>
              </a:ext>
            </a:extLst>
          </p:cNvPr>
          <p:cNvSpPr txBox="1"/>
          <p:nvPr/>
        </p:nvSpPr>
        <p:spPr>
          <a:xfrm>
            <a:off x="500520" y="567588"/>
            <a:ext cx="7903864" cy="2637710"/>
          </a:xfrm>
          <a:prstGeom prst="rect">
            <a:avLst/>
          </a:prstGeom>
          <a:noFill/>
        </p:spPr>
        <p:txBody>
          <a:bodyPr wrap="square" rtlCol="0">
            <a:spAutoFit/>
          </a:bodyPr>
          <a:lstStyle/>
          <a:p>
            <a:pPr marL="179388" indent="-179388">
              <a:lnSpc>
                <a:spcPct val="150000"/>
              </a:lnSpc>
              <a:buFont typeface="Arial" panose="020B0604020202020204" pitchFamily="34" charset="0"/>
              <a:buChar char="•"/>
            </a:pPr>
            <a:r>
              <a:rPr lang="en-US" dirty="0"/>
              <a:t>The process of identifying and selecting relevant attributes from raw data that can help the model make accurate predictions.</a:t>
            </a:r>
          </a:p>
          <a:p>
            <a:pPr marL="179388" indent="-179388">
              <a:lnSpc>
                <a:spcPct val="150000"/>
              </a:lnSpc>
              <a:buFont typeface="Arial" panose="020B0604020202020204" pitchFamily="34" charset="0"/>
              <a:buChar char="•"/>
            </a:pPr>
            <a:r>
              <a:rPr lang="en-US" dirty="0"/>
              <a:t>Converts real-world data into numerical inputs suitable for machine learning algorithms.</a:t>
            </a:r>
          </a:p>
          <a:p>
            <a:pPr marL="179388" indent="-179388">
              <a:lnSpc>
                <a:spcPct val="150000"/>
              </a:lnSpc>
              <a:buFont typeface="Arial" panose="020B0604020202020204" pitchFamily="34" charset="0"/>
              <a:buChar char="•"/>
            </a:pPr>
            <a:r>
              <a:rPr lang="en-US" dirty="0"/>
              <a:t>This helps in reducing noise and overfitting in the model creation.</a:t>
            </a:r>
          </a:p>
          <a:p>
            <a:pPr marL="179388" indent="-179388">
              <a:lnSpc>
                <a:spcPct val="150000"/>
              </a:lnSpc>
              <a:buFont typeface="Arial" panose="020B0604020202020204" pitchFamily="34" charset="0"/>
              <a:buChar char="•"/>
            </a:pPr>
            <a:r>
              <a:rPr lang="en-US" dirty="0"/>
              <a:t>Improves model accuracy and training speed.</a:t>
            </a:r>
          </a:p>
          <a:p>
            <a:pPr marL="179388" indent="-179388">
              <a:lnSpc>
                <a:spcPct val="150000"/>
              </a:lnSpc>
              <a:buFont typeface="Arial" panose="020B0604020202020204" pitchFamily="34" charset="0"/>
              <a:buChar char="•"/>
            </a:pPr>
            <a:r>
              <a:rPr lang="en-US" dirty="0"/>
              <a:t>Focuses the model on the most impactful variables.</a:t>
            </a:r>
          </a:p>
          <a:p>
            <a:pPr marL="179388" indent="-179388">
              <a:lnSpc>
                <a:spcPct val="150000"/>
              </a:lnSpc>
              <a:buFont typeface="Arial" panose="020B0604020202020204" pitchFamily="34" charset="0"/>
              <a:buChar char="•"/>
            </a:pPr>
            <a:r>
              <a:rPr lang="en-US" dirty="0"/>
              <a:t>Used </a:t>
            </a:r>
            <a:r>
              <a:rPr lang="en-US" b="1" dirty="0"/>
              <a:t>Select K Best </a:t>
            </a:r>
            <a:r>
              <a:rPr lang="en-US" dirty="0"/>
              <a:t>Method to extract the best Features.</a:t>
            </a:r>
          </a:p>
          <a:p>
            <a:pPr marL="179388" indent="-179388">
              <a:lnSpc>
                <a:spcPct val="150000"/>
              </a:lnSpc>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9413AD42-84E5-B633-9849-07E22D91F505}"/>
              </a:ext>
            </a:extLst>
          </p:cNvPr>
          <p:cNvSpPr txBox="1"/>
          <p:nvPr/>
        </p:nvSpPr>
        <p:spPr>
          <a:xfrm>
            <a:off x="596296" y="3037530"/>
            <a:ext cx="4587498" cy="307777"/>
          </a:xfrm>
          <a:prstGeom prst="rect">
            <a:avLst/>
          </a:prstGeom>
          <a:noFill/>
        </p:spPr>
        <p:txBody>
          <a:bodyPr wrap="square">
            <a:spAutoFit/>
          </a:bodyPr>
          <a:lstStyle/>
          <a:p>
            <a:r>
              <a:rPr lang="en-IN" b="1" dirty="0"/>
              <a:t>Key Features Extracted</a:t>
            </a:r>
          </a:p>
        </p:txBody>
      </p:sp>
      <p:sp>
        <p:nvSpPr>
          <p:cNvPr id="5" name="Rectangle 1">
            <a:extLst>
              <a:ext uri="{FF2B5EF4-FFF2-40B4-BE49-F238E27FC236}">
                <a16:creationId xmlns:a16="http://schemas.microsoft.com/office/drawing/2014/main" id="{863DFDDE-C30C-1F01-A94A-D961269BA997}"/>
              </a:ext>
            </a:extLst>
          </p:cNvPr>
          <p:cNvSpPr>
            <a:spLocks noChangeArrowheads="1"/>
          </p:cNvSpPr>
          <p:nvPr/>
        </p:nvSpPr>
        <p:spPr bwMode="auto">
          <a:xfrm>
            <a:off x="865542" y="3317830"/>
            <a:ext cx="5055573" cy="1483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9388" indent="-179388" eaLnBrk="0" fontAlgn="base" hangingPunct="0">
              <a:lnSpc>
                <a:spcPct val="150000"/>
              </a:lnSpc>
              <a:spcBef>
                <a:spcPct val="0"/>
              </a:spcBef>
              <a:spcAft>
                <a:spcPct val="0"/>
              </a:spcAft>
              <a:buClrTx/>
              <a:buFontTx/>
              <a:buChar char="•"/>
            </a:pPr>
            <a:r>
              <a:rPr lang="en-US" altLang="en-US" sz="1200" b="1" dirty="0"/>
              <a:t>Age</a:t>
            </a:r>
            <a:r>
              <a:rPr lang="en-US" altLang="en-US" sz="1200" dirty="0"/>
              <a:t> – Indicates the Age of the Loan Applicant.</a:t>
            </a:r>
          </a:p>
          <a:p>
            <a:pPr marL="179388" marR="0" lvl="0" indent="-179388" algn="l" defTabSz="914400" rtl="0" eaLnBrk="0" fontAlgn="base" latinLnBrk="0" hangingPunct="0">
              <a:lnSpc>
                <a:spcPct val="150000"/>
              </a:lnSpc>
              <a:spcBef>
                <a:spcPct val="0"/>
              </a:spcBef>
              <a:spcAft>
                <a:spcPct val="0"/>
              </a:spcAft>
              <a:buClrTx/>
              <a:buSzTx/>
              <a:buFontTx/>
              <a:buChar char="•"/>
              <a:tabLst/>
            </a:pPr>
            <a:r>
              <a:rPr lang="en-US" altLang="en-US" sz="1200" b="1" dirty="0"/>
              <a:t>Applicant Income</a:t>
            </a:r>
            <a:r>
              <a:rPr lang="en-US" altLang="en-US" sz="1200" dirty="0"/>
              <a:t> – Indicates earning capacity.</a:t>
            </a:r>
          </a:p>
          <a:p>
            <a:pPr marL="179388" marR="0" lvl="0" indent="-179388" algn="l" defTabSz="914400" rtl="0" eaLnBrk="0" fontAlgn="base" latinLnBrk="0" hangingPunct="0">
              <a:lnSpc>
                <a:spcPct val="150000"/>
              </a:lnSpc>
              <a:spcBef>
                <a:spcPct val="0"/>
              </a:spcBef>
              <a:spcAft>
                <a:spcPct val="0"/>
              </a:spcAft>
              <a:buClrTx/>
              <a:buSzTx/>
              <a:buFontTx/>
              <a:buChar char="•"/>
              <a:tabLst/>
            </a:pPr>
            <a:r>
              <a:rPr lang="en-US" altLang="en-US" sz="1200" b="1" dirty="0"/>
              <a:t>Loan Amount</a:t>
            </a:r>
            <a:r>
              <a:rPr lang="en-US" altLang="en-US" sz="1200" dirty="0"/>
              <a:t> – Determines the risk for the lender.</a:t>
            </a:r>
          </a:p>
          <a:p>
            <a:pPr marL="179388" marR="0" lvl="0" indent="-179388" algn="l" defTabSz="914400" rtl="0" eaLnBrk="0" fontAlgn="base" latinLnBrk="0" hangingPunct="0">
              <a:lnSpc>
                <a:spcPct val="150000"/>
              </a:lnSpc>
              <a:spcBef>
                <a:spcPct val="0"/>
              </a:spcBef>
              <a:spcAft>
                <a:spcPct val="0"/>
              </a:spcAft>
              <a:buClrTx/>
              <a:buSzTx/>
              <a:buFontTx/>
              <a:buChar char="•"/>
              <a:tabLst/>
            </a:pPr>
            <a:r>
              <a:rPr lang="en-US" altLang="en-US" sz="1200" b="1" dirty="0" err="1"/>
              <a:t>Cibil</a:t>
            </a:r>
            <a:r>
              <a:rPr lang="en-US" altLang="en-US" sz="1200" b="1" dirty="0"/>
              <a:t> Score</a:t>
            </a:r>
            <a:r>
              <a:rPr lang="en-US" altLang="en-US" sz="1200" dirty="0"/>
              <a:t>–  Crucial indicator of creditworthiness.</a:t>
            </a:r>
          </a:p>
          <a:p>
            <a:pPr marL="179388" marR="0" lvl="0" indent="-179388" algn="l" defTabSz="914400" rtl="0" eaLnBrk="0" fontAlgn="base" latinLnBrk="0" hangingPunct="0">
              <a:lnSpc>
                <a:spcPct val="150000"/>
              </a:lnSpc>
              <a:spcBef>
                <a:spcPct val="0"/>
              </a:spcBef>
              <a:spcAft>
                <a:spcPct val="0"/>
              </a:spcAft>
              <a:buClrTx/>
              <a:buSzTx/>
              <a:buFontTx/>
              <a:buChar char="•"/>
              <a:tabLst/>
            </a:pPr>
            <a:r>
              <a:rPr lang="en-US" altLang="en-US" sz="1200" b="1" dirty="0"/>
              <a:t>Interest</a:t>
            </a:r>
            <a:r>
              <a:rPr lang="en-US" altLang="en-US" sz="1200" dirty="0"/>
              <a:t> – Interest Percentage</a:t>
            </a: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9676EDE8-4FB1-5905-D2CA-55A142155728}"/>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9D87E1E3-91AD-7065-EFC5-F96D32530A96}"/>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12</a:t>
            </a:fld>
            <a:endParaRPr>
              <a:solidFill>
                <a:schemeClr val="dk1"/>
              </a:solidFill>
            </a:endParaRPr>
          </a:p>
        </p:txBody>
      </p:sp>
      <p:sp>
        <p:nvSpPr>
          <p:cNvPr id="271" name="Google Shape;271;p19">
            <a:extLst>
              <a:ext uri="{FF2B5EF4-FFF2-40B4-BE49-F238E27FC236}">
                <a16:creationId xmlns:a16="http://schemas.microsoft.com/office/drawing/2014/main" id="{5E993AF7-756C-7C07-3637-AFFFBFA31FF3}"/>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68227DFC-9AB7-E86A-F6DB-5C92BBFB975C}"/>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 name="Group 1">
            <a:extLst>
              <a:ext uri="{FF2B5EF4-FFF2-40B4-BE49-F238E27FC236}">
                <a16:creationId xmlns:a16="http://schemas.microsoft.com/office/drawing/2014/main" id="{F74114D2-D3E2-9625-659B-9BF0D1F40FF2}"/>
              </a:ext>
            </a:extLst>
          </p:cNvPr>
          <p:cNvGrpSpPr/>
          <p:nvPr/>
        </p:nvGrpSpPr>
        <p:grpSpPr>
          <a:xfrm>
            <a:off x="1" y="0"/>
            <a:ext cx="9143999" cy="6857999"/>
            <a:chOff x="1" y="0"/>
            <a:chExt cx="9143999" cy="6857999"/>
          </a:xfrm>
        </p:grpSpPr>
        <p:pic>
          <p:nvPicPr>
            <p:cNvPr id="6" name="Picture 2">
              <a:extLst>
                <a:ext uri="{FF2B5EF4-FFF2-40B4-BE49-F238E27FC236}">
                  <a16:creationId xmlns:a16="http://schemas.microsoft.com/office/drawing/2014/main" id="{D79C6447-08A4-A047-3E91-DC9940BB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A1351A5C-BB2E-C36D-F6D6-E3CBBDF1E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133329"/>
              <a:ext cx="2971361" cy="2951855"/>
            </a:xfrm>
            <a:prstGeom prst="rect">
              <a:avLst/>
            </a:prstGeom>
          </p:spPr>
        </p:pic>
      </p:grpSp>
    </p:spTree>
    <p:extLst>
      <p:ext uri="{BB962C8B-B14F-4D97-AF65-F5344CB8AC3E}">
        <p14:creationId xmlns:p14="http://schemas.microsoft.com/office/powerpoint/2010/main" val="764894536"/>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3AB25619-6A0F-5041-9157-ABBE32521CA0}"/>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E0DA262C-7096-CC07-52D2-A46CCD46F06C}"/>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13</a:t>
            </a:fld>
            <a:endParaRPr>
              <a:solidFill>
                <a:schemeClr val="dk1"/>
              </a:solidFill>
            </a:endParaRPr>
          </a:p>
        </p:txBody>
      </p:sp>
      <p:sp>
        <p:nvSpPr>
          <p:cNvPr id="271" name="Google Shape;271;p19">
            <a:extLst>
              <a:ext uri="{FF2B5EF4-FFF2-40B4-BE49-F238E27FC236}">
                <a16:creationId xmlns:a16="http://schemas.microsoft.com/office/drawing/2014/main" id="{9A32A21C-030F-A403-8097-7550B1BD5C05}"/>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E264ECE5-5E27-1981-1EC8-CEAFFF6721BB}"/>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643;p50">
            <a:extLst>
              <a:ext uri="{FF2B5EF4-FFF2-40B4-BE49-F238E27FC236}">
                <a16:creationId xmlns:a16="http://schemas.microsoft.com/office/drawing/2014/main" id="{24B4C274-7738-A44F-66D3-E9AC2D16FB19}"/>
              </a:ext>
            </a:extLst>
          </p:cNvPr>
          <p:cNvSpPr txBox="1"/>
          <p:nvPr/>
        </p:nvSpPr>
        <p:spPr>
          <a:xfrm>
            <a:off x="470071" y="293664"/>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Minimum Hardware Requirements</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Box 1">
            <a:extLst>
              <a:ext uri="{FF2B5EF4-FFF2-40B4-BE49-F238E27FC236}">
                <a16:creationId xmlns:a16="http://schemas.microsoft.com/office/drawing/2014/main" id="{1F834C61-667C-0688-1E73-0458C48EB252}"/>
              </a:ext>
            </a:extLst>
          </p:cNvPr>
          <p:cNvSpPr txBox="1"/>
          <p:nvPr/>
        </p:nvSpPr>
        <p:spPr>
          <a:xfrm>
            <a:off x="644578" y="690313"/>
            <a:ext cx="5059181" cy="3956852"/>
          </a:xfrm>
          <a:prstGeom prst="rect">
            <a:avLst/>
          </a:prstGeom>
          <a:noFill/>
        </p:spPr>
        <p:txBody>
          <a:bodyPr wrap="square">
            <a:spAutoFit/>
          </a:bodyPr>
          <a:lstStyle/>
          <a:p>
            <a:pPr marL="539750" marR="362585" lvl="3" indent="-269875">
              <a:lnSpc>
                <a:spcPct val="200000"/>
              </a:lnSpc>
              <a:buSzPts val="1150"/>
              <a:buFont typeface="Arial MT"/>
              <a:buChar char="•"/>
              <a:tabLst>
                <a:tab pos="638810" algn="l"/>
              </a:tabLst>
            </a:pPr>
            <a:r>
              <a:rPr lang="en-US" sz="1600" spc="0" dirty="0">
                <a:effectLst/>
                <a:latin typeface="Times New Roman" panose="02020603050405020304" pitchFamily="18" charset="0"/>
                <a:ea typeface="Arial MT"/>
                <a:cs typeface="Arial MT"/>
              </a:rPr>
              <a:t>Processor         :</a:t>
            </a:r>
            <a:r>
              <a:rPr lang="en-US" sz="1600" spc="250"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Intel i3 or equivalent</a:t>
            </a:r>
            <a:r>
              <a:rPr lang="en-US" sz="1600" spc="-20" dirty="0">
                <a:effectLst/>
                <a:latin typeface="Times New Roman" panose="02020603050405020304" pitchFamily="18" charset="0"/>
                <a:ea typeface="Arial MT"/>
                <a:cs typeface="Arial MT"/>
              </a:rPr>
              <a:t>.</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0" dirty="0">
                <a:effectLst/>
                <a:latin typeface="Times New Roman" panose="02020603050405020304" pitchFamily="18" charset="0"/>
                <a:ea typeface="Arial MT"/>
                <a:cs typeface="Arial MT"/>
              </a:rPr>
              <a:t>Storage	    :</a:t>
            </a:r>
            <a:r>
              <a:rPr lang="en-US" sz="1600" spc="15"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256 GB HDD or SSD</a:t>
            </a:r>
            <a:r>
              <a:rPr lang="en-US" sz="1600" spc="-25" dirty="0">
                <a:effectLst/>
                <a:latin typeface="Times New Roman" panose="02020603050405020304" pitchFamily="18" charset="0"/>
                <a:ea typeface="Arial MT"/>
                <a:cs typeface="Arial MT"/>
              </a:rPr>
              <a:t>.</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10" dirty="0">
                <a:effectLst/>
                <a:latin typeface="Times New Roman" panose="02020603050405020304" pitchFamily="18" charset="0"/>
                <a:ea typeface="Arial MT"/>
                <a:cs typeface="Arial MT"/>
              </a:rPr>
              <a:t>Monitor</a:t>
            </a:r>
            <a:r>
              <a:rPr lang="en-US" sz="1600" spc="0" dirty="0">
                <a:effectLst/>
                <a:latin typeface="Times New Roman" panose="02020603050405020304" pitchFamily="18" charset="0"/>
                <a:ea typeface="Arial MT"/>
                <a:cs typeface="Arial MT"/>
              </a:rPr>
              <a:t>	    :</a:t>
            </a:r>
            <a:r>
              <a:rPr lang="en-US" sz="1600" spc="-65"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15</a:t>
            </a:r>
            <a:r>
              <a:rPr lang="en-US" sz="1600" spc="-20"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inch</a:t>
            </a:r>
            <a:r>
              <a:rPr lang="en-US" sz="1600" spc="-55"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VGA</a:t>
            </a:r>
            <a:r>
              <a:rPr lang="en-US" sz="1600" spc="-85" dirty="0">
                <a:effectLst/>
                <a:latin typeface="Times New Roman" panose="02020603050405020304" pitchFamily="18" charset="0"/>
                <a:ea typeface="Arial MT"/>
                <a:cs typeface="Arial MT"/>
              </a:rPr>
              <a:t> </a:t>
            </a:r>
            <a:r>
              <a:rPr lang="en-US" sz="1600" spc="-10" dirty="0">
                <a:effectLst/>
                <a:latin typeface="Times New Roman" panose="02020603050405020304" pitchFamily="18" charset="0"/>
                <a:ea typeface="Arial MT"/>
                <a:cs typeface="Arial MT"/>
              </a:rPr>
              <a:t>Color.</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Lst>
            </a:pPr>
            <a:r>
              <a:rPr lang="en-US" sz="1600" spc="0" dirty="0">
                <a:effectLst/>
                <a:latin typeface="Times New Roman" panose="02020603050405020304" pitchFamily="18" charset="0"/>
                <a:ea typeface="Arial MT"/>
                <a:cs typeface="Arial MT"/>
              </a:rPr>
              <a:t>Mouse</a:t>
            </a:r>
            <a:r>
              <a:rPr lang="en-US" sz="1600" spc="-75"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a:t>
            </a:r>
            <a:r>
              <a:rPr lang="en-US" sz="1600" spc="-30"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Logitech</a:t>
            </a:r>
            <a:r>
              <a:rPr lang="en-US" sz="1600" spc="-40" dirty="0">
                <a:effectLst/>
                <a:latin typeface="Times New Roman" panose="02020603050405020304" pitchFamily="18" charset="0"/>
                <a:ea typeface="Arial MT"/>
                <a:cs typeface="Arial MT"/>
              </a:rPr>
              <a:t> </a:t>
            </a:r>
            <a:r>
              <a:rPr lang="en-US" sz="1600" spc="-10" dirty="0">
                <a:effectLst/>
                <a:latin typeface="Times New Roman" panose="02020603050405020304" pitchFamily="18" charset="0"/>
                <a:ea typeface="Arial MT"/>
                <a:cs typeface="Arial MT"/>
              </a:rPr>
              <a:t>Mouse.</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25" dirty="0">
                <a:effectLst/>
                <a:latin typeface="Times New Roman" panose="02020603050405020304" pitchFamily="18" charset="0"/>
                <a:ea typeface="Arial MT"/>
                <a:cs typeface="Arial MT"/>
              </a:rPr>
              <a:t>Ram</a:t>
            </a:r>
            <a:r>
              <a:rPr lang="en-US" sz="1600" spc="0" dirty="0">
                <a:effectLst/>
                <a:latin typeface="Times New Roman" panose="02020603050405020304" pitchFamily="18" charset="0"/>
                <a:ea typeface="Arial MT"/>
                <a:cs typeface="Arial MT"/>
              </a:rPr>
              <a:t>	    : 4 GB</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10" dirty="0">
                <a:effectLst/>
                <a:latin typeface="Times New Roman" panose="02020603050405020304" pitchFamily="18" charset="0"/>
                <a:ea typeface="Arial MT"/>
                <a:cs typeface="Arial MT"/>
              </a:rPr>
              <a:t>Keyboard</a:t>
            </a:r>
            <a:r>
              <a:rPr lang="en-US" sz="1600" spc="0" dirty="0">
                <a:effectLst/>
                <a:latin typeface="Times New Roman" panose="02020603050405020304" pitchFamily="18" charset="0"/>
                <a:ea typeface="Arial MT"/>
                <a:cs typeface="Arial MT"/>
              </a:rPr>
              <a:t>	    :</a:t>
            </a:r>
            <a:r>
              <a:rPr lang="en-US" sz="1600" spc="-55" dirty="0">
                <a:effectLst/>
                <a:latin typeface="Times New Roman" panose="02020603050405020304" pitchFamily="18" charset="0"/>
                <a:ea typeface="Arial MT"/>
                <a:cs typeface="Arial MT"/>
              </a:rPr>
              <a:t> </a:t>
            </a:r>
            <a:r>
              <a:rPr lang="en-US" sz="1600" spc="0" dirty="0">
                <a:effectLst/>
                <a:latin typeface="Times New Roman" panose="02020603050405020304" pitchFamily="18" charset="0"/>
                <a:ea typeface="Arial MT"/>
                <a:cs typeface="Arial MT"/>
              </a:rPr>
              <a:t>Standard</a:t>
            </a:r>
            <a:r>
              <a:rPr lang="en-US" sz="1600" spc="-35" dirty="0">
                <a:effectLst/>
                <a:latin typeface="Times New Roman" panose="02020603050405020304" pitchFamily="18" charset="0"/>
                <a:ea typeface="Arial MT"/>
                <a:cs typeface="Arial MT"/>
              </a:rPr>
              <a:t> </a:t>
            </a:r>
            <a:r>
              <a:rPr lang="en-US" sz="1600" spc="-10" dirty="0">
                <a:effectLst/>
                <a:latin typeface="Times New Roman" panose="02020603050405020304" pitchFamily="18" charset="0"/>
                <a:ea typeface="Arial MT"/>
                <a:cs typeface="Arial MT"/>
              </a:rPr>
              <a:t>Keyboard</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0" dirty="0">
                <a:effectLst/>
                <a:latin typeface="Times New Roman" panose="02020603050405020304" pitchFamily="18" charset="0"/>
                <a:ea typeface="Arial MT"/>
                <a:cs typeface="Arial MT"/>
              </a:rPr>
              <a:t>GPU                : Integrated GPU</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539750" marR="362585" lvl="3" indent="-269875">
              <a:lnSpc>
                <a:spcPct val="200000"/>
              </a:lnSpc>
              <a:buSzPts val="1150"/>
              <a:buFont typeface="Arial MT"/>
              <a:buChar char="•"/>
              <a:tabLst>
                <a:tab pos="638810" algn="l"/>
                <a:tab pos="1553845" algn="l"/>
              </a:tabLst>
            </a:pPr>
            <a:r>
              <a:rPr lang="en-US" sz="1600" spc="0" dirty="0">
                <a:effectLst/>
                <a:latin typeface="Times New Roman" panose="02020603050405020304" pitchFamily="18" charset="0"/>
                <a:ea typeface="Arial MT"/>
                <a:cs typeface="Arial MT"/>
              </a:rPr>
              <a:t>Internet           : Basic internet connection</a:t>
            </a:r>
            <a:endParaRPr lang="en-IN" sz="1100" spc="0" dirty="0">
              <a:effectLst/>
              <a:latin typeface="Times New Roman" panose="02020603050405020304" pitchFamily="18" charset="0"/>
              <a:ea typeface="Arial MT"/>
              <a:cs typeface="Arial MT"/>
            </a:endParaRPr>
          </a:p>
        </p:txBody>
      </p:sp>
      <p:pic>
        <p:nvPicPr>
          <p:cNvPr id="7" name="Picture 6">
            <a:extLst>
              <a:ext uri="{FF2B5EF4-FFF2-40B4-BE49-F238E27FC236}">
                <a16:creationId xmlns:a16="http://schemas.microsoft.com/office/drawing/2014/main" id="{B956A728-61EC-8DC2-AFA3-64383D59D97A}"/>
              </a:ext>
            </a:extLst>
          </p:cNvPr>
          <p:cNvPicPr>
            <a:picLocks noChangeAspect="1"/>
          </p:cNvPicPr>
          <p:nvPr/>
        </p:nvPicPr>
        <p:blipFill>
          <a:blip r:embed="rId3"/>
          <a:stretch>
            <a:fillRect/>
          </a:stretch>
        </p:blipFill>
        <p:spPr>
          <a:xfrm>
            <a:off x="5379875" y="1274163"/>
            <a:ext cx="3250921" cy="3250921"/>
          </a:xfrm>
          <a:prstGeom prst="rect">
            <a:avLst/>
          </a:prstGeom>
        </p:spPr>
      </p:pic>
    </p:spTree>
    <p:extLst>
      <p:ext uri="{BB962C8B-B14F-4D97-AF65-F5344CB8AC3E}">
        <p14:creationId xmlns:p14="http://schemas.microsoft.com/office/powerpoint/2010/main" val="3880198706"/>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9D26C79F-400F-EDBB-0652-76D4CE4788A7}"/>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5EEB9F05-17F7-9288-2900-EA11C79E569D}"/>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14</a:t>
            </a:fld>
            <a:endParaRPr>
              <a:solidFill>
                <a:schemeClr val="dk1"/>
              </a:solidFill>
            </a:endParaRPr>
          </a:p>
        </p:txBody>
      </p:sp>
      <p:sp>
        <p:nvSpPr>
          <p:cNvPr id="271" name="Google Shape;271;p19">
            <a:extLst>
              <a:ext uri="{FF2B5EF4-FFF2-40B4-BE49-F238E27FC236}">
                <a16:creationId xmlns:a16="http://schemas.microsoft.com/office/drawing/2014/main" id="{76BAAFDF-E7B8-3F02-EB64-BCACF9FCF1E4}"/>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CF86B310-424E-6EC9-150F-634A0B358420}"/>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643;p50">
            <a:extLst>
              <a:ext uri="{FF2B5EF4-FFF2-40B4-BE49-F238E27FC236}">
                <a16:creationId xmlns:a16="http://schemas.microsoft.com/office/drawing/2014/main" id="{A0C41926-641A-F255-0191-D133F3C4C796}"/>
              </a:ext>
            </a:extLst>
          </p:cNvPr>
          <p:cNvSpPr txBox="1"/>
          <p:nvPr/>
        </p:nvSpPr>
        <p:spPr>
          <a:xfrm>
            <a:off x="512181" y="607765"/>
            <a:ext cx="7049322" cy="340713"/>
          </a:xfrm>
          <a:prstGeom prst="rect">
            <a:avLst/>
          </a:prstGeom>
          <a:noFill/>
          <a:ln>
            <a:noFill/>
          </a:ln>
        </p:spPr>
        <p:txBody>
          <a:bodyPr spcFirstLastPara="1" wrap="square" lIns="0" tIns="0" rIns="0" bIns="0" anchor="t" anchorCtr="0">
            <a:noAutofit/>
          </a:bodyPr>
          <a:lstStyle/>
          <a:p>
            <a:pPr lvl="0"/>
            <a:r>
              <a:rPr lang="en-IN" sz="1800" b="1" dirty="0">
                <a:solidFill>
                  <a:schemeClr val="accent2"/>
                </a:solidFill>
                <a:latin typeface="Times New Roman" panose="02020603050405020304"/>
                <a:cs typeface="Times New Roman" panose="02020603050405020304"/>
              </a:rPr>
              <a:t>Low-Code Platform:</a:t>
            </a:r>
            <a:endParaRPr sz="1800" b="1" dirty="0">
              <a:solidFill>
                <a:schemeClr val="accent2"/>
              </a:solidFill>
              <a:latin typeface="Times New Roman" panose="02020603050405020304"/>
              <a:cs typeface="Times New Roman" panose="02020603050405020304"/>
              <a:sym typeface="Times New Roman" panose="02020603050405020304"/>
            </a:endParaRPr>
          </a:p>
        </p:txBody>
      </p:sp>
      <p:sp>
        <p:nvSpPr>
          <p:cNvPr id="2" name="TextBox 1">
            <a:extLst>
              <a:ext uri="{FF2B5EF4-FFF2-40B4-BE49-F238E27FC236}">
                <a16:creationId xmlns:a16="http://schemas.microsoft.com/office/drawing/2014/main" id="{251B4843-000F-7938-3A42-0711BA4F542C}"/>
              </a:ext>
            </a:extLst>
          </p:cNvPr>
          <p:cNvSpPr txBox="1"/>
          <p:nvPr/>
        </p:nvSpPr>
        <p:spPr>
          <a:xfrm>
            <a:off x="565022" y="894584"/>
            <a:ext cx="5059181" cy="461665"/>
          </a:xfrm>
          <a:prstGeom prst="rect">
            <a:avLst/>
          </a:prstGeom>
          <a:noFill/>
        </p:spPr>
        <p:txBody>
          <a:bodyPr wrap="square">
            <a:spAutoFit/>
          </a:bodyPr>
          <a:lstStyle/>
          <a:p>
            <a:r>
              <a:rPr lang="en-IN" sz="1200" dirty="0"/>
              <a:t>Oracle APEX – For building UI, managing session state, and calling REST services.</a:t>
            </a:r>
          </a:p>
        </p:txBody>
      </p:sp>
      <p:sp>
        <p:nvSpPr>
          <p:cNvPr id="5" name="TextBox 4">
            <a:extLst>
              <a:ext uri="{FF2B5EF4-FFF2-40B4-BE49-F238E27FC236}">
                <a16:creationId xmlns:a16="http://schemas.microsoft.com/office/drawing/2014/main" id="{9FEF3386-3432-D227-602A-484C2A5524C9}"/>
              </a:ext>
            </a:extLst>
          </p:cNvPr>
          <p:cNvSpPr txBox="1"/>
          <p:nvPr/>
        </p:nvSpPr>
        <p:spPr>
          <a:xfrm>
            <a:off x="585962" y="4255947"/>
            <a:ext cx="4572000" cy="6129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200" dirty="0"/>
              <a:t>PL/SQL, JavaScript, Python</a:t>
            </a:r>
          </a:p>
          <a:p>
            <a:pPr marL="285750" indent="-285750">
              <a:lnSpc>
                <a:spcPct val="150000"/>
              </a:lnSpc>
              <a:buFont typeface="Arial" panose="020B0604020202020204" pitchFamily="34" charset="0"/>
              <a:buChar char="•"/>
            </a:pPr>
            <a:r>
              <a:rPr lang="en-IN" sz="1200" dirty="0"/>
              <a:t>RESTful APIs for integration</a:t>
            </a:r>
            <a:endParaRPr lang="en-IN" sz="1200" dirty="0">
              <a:latin typeface="Times New Roman" panose="02020603050405020304" pitchFamily="18" charset="0"/>
            </a:endParaRPr>
          </a:p>
        </p:txBody>
      </p:sp>
      <p:sp>
        <p:nvSpPr>
          <p:cNvPr id="6" name="Google Shape;643;p50">
            <a:extLst>
              <a:ext uri="{FF2B5EF4-FFF2-40B4-BE49-F238E27FC236}">
                <a16:creationId xmlns:a16="http://schemas.microsoft.com/office/drawing/2014/main" id="{BFD69C84-C3B9-0A23-0CE2-076F733736A9}"/>
              </a:ext>
            </a:extLst>
          </p:cNvPr>
          <p:cNvSpPr txBox="1"/>
          <p:nvPr/>
        </p:nvSpPr>
        <p:spPr>
          <a:xfrm>
            <a:off x="490077" y="3961995"/>
            <a:ext cx="4431713" cy="331725"/>
          </a:xfrm>
          <a:prstGeom prst="rect">
            <a:avLst/>
          </a:prstGeom>
          <a:noFill/>
          <a:ln>
            <a:noFill/>
          </a:ln>
        </p:spPr>
        <p:txBody>
          <a:bodyPr spcFirstLastPara="1" wrap="square" lIns="0" tIns="0" rIns="0" bIns="0" anchor="t" anchorCtr="0">
            <a:noAutofit/>
          </a:bodyPr>
          <a:lstStyle/>
          <a:p>
            <a:r>
              <a:rPr lang="en-IN" sz="1800" b="1" dirty="0">
                <a:solidFill>
                  <a:schemeClr val="accent2"/>
                </a:solidFill>
                <a:latin typeface="Times New Roman" panose="02020603050405020304"/>
                <a:cs typeface="Times New Roman" panose="02020603050405020304"/>
              </a:rPr>
              <a:t>Languages &amp; Protocols:</a:t>
            </a:r>
            <a:endParaRPr sz="1800" b="1" dirty="0">
              <a:solidFill>
                <a:schemeClr val="accent2"/>
              </a:solidFill>
              <a:latin typeface="Times New Roman" panose="02020603050405020304"/>
              <a:cs typeface="Times New Roman" panose="02020603050405020304"/>
              <a:sym typeface="Times New Roman" panose="02020603050405020304"/>
            </a:endParaRPr>
          </a:p>
        </p:txBody>
      </p:sp>
      <p:pic>
        <p:nvPicPr>
          <p:cNvPr id="8" name="Picture 7">
            <a:extLst>
              <a:ext uri="{FF2B5EF4-FFF2-40B4-BE49-F238E27FC236}">
                <a16:creationId xmlns:a16="http://schemas.microsoft.com/office/drawing/2014/main" id="{2890ED7C-2C20-DF4E-7839-B59CC62E3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6396" y="312133"/>
            <a:ext cx="1012461" cy="1110099"/>
          </a:xfrm>
          <a:prstGeom prst="rect">
            <a:avLst/>
          </a:prstGeom>
        </p:spPr>
      </p:pic>
      <p:pic>
        <p:nvPicPr>
          <p:cNvPr id="9" name="Picture 8">
            <a:extLst>
              <a:ext uri="{FF2B5EF4-FFF2-40B4-BE49-F238E27FC236}">
                <a16:creationId xmlns:a16="http://schemas.microsoft.com/office/drawing/2014/main" id="{05DD95A8-A154-C095-DFFF-63E2559D4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699" y="3535882"/>
            <a:ext cx="2236773" cy="1438589"/>
          </a:xfrm>
          <a:prstGeom prst="rect">
            <a:avLst/>
          </a:prstGeom>
        </p:spPr>
      </p:pic>
      <p:sp>
        <p:nvSpPr>
          <p:cNvPr id="3" name="Google Shape;643;p50">
            <a:extLst>
              <a:ext uri="{FF2B5EF4-FFF2-40B4-BE49-F238E27FC236}">
                <a16:creationId xmlns:a16="http://schemas.microsoft.com/office/drawing/2014/main" id="{0DA05E39-59D9-D6FD-2CE7-B77AE15514FA}"/>
              </a:ext>
            </a:extLst>
          </p:cNvPr>
          <p:cNvSpPr txBox="1"/>
          <p:nvPr/>
        </p:nvSpPr>
        <p:spPr>
          <a:xfrm>
            <a:off x="490077" y="2611409"/>
            <a:ext cx="4431713" cy="331725"/>
          </a:xfrm>
          <a:prstGeom prst="rect">
            <a:avLst/>
          </a:prstGeom>
          <a:noFill/>
          <a:ln>
            <a:noFill/>
          </a:ln>
        </p:spPr>
        <p:txBody>
          <a:bodyPr spcFirstLastPara="1" wrap="square" lIns="0" tIns="0" rIns="0" bIns="0" anchor="t" anchorCtr="0">
            <a:noAutofit/>
          </a:bodyPr>
          <a:lstStyle/>
          <a:p>
            <a:pPr lvl="0"/>
            <a:r>
              <a:rPr lang="en-IN" sz="1800" b="1" dirty="0">
                <a:solidFill>
                  <a:schemeClr val="accent2"/>
                </a:solidFill>
                <a:latin typeface="Times New Roman" panose="02020603050405020304"/>
                <a:cs typeface="Times New Roman" panose="02020603050405020304"/>
              </a:rPr>
              <a:t>Storage &amp; Retrieval:</a:t>
            </a:r>
            <a:endParaRPr sz="1800" b="1" dirty="0">
              <a:solidFill>
                <a:schemeClr val="accent2"/>
              </a:solidFill>
              <a:latin typeface="Times New Roman" panose="02020603050405020304"/>
              <a:cs typeface="Times New Roman" panose="02020603050405020304"/>
              <a:sym typeface="Times New Roman" panose="02020603050405020304"/>
            </a:endParaRPr>
          </a:p>
        </p:txBody>
      </p:sp>
      <p:sp>
        <p:nvSpPr>
          <p:cNvPr id="7" name="TextBox 6">
            <a:extLst>
              <a:ext uri="{FF2B5EF4-FFF2-40B4-BE49-F238E27FC236}">
                <a16:creationId xmlns:a16="http://schemas.microsoft.com/office/drawing/2014/main" id="{9A113D9E-B4E1-466E-1E7A-6EE2681D5924}"/>
              </a:ext>
            </a:extLst>
          </p:cNvPr>
          <p:cNvSpPr txBox="1"/>
          <p:nvPr/>
        </p:nvSpPr>
        <p:spPr>
          <a:xfrm>
            <a:off x="625891" y="2906887"/>
            <a:ext cx="5059181" cy="8899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200" dirty="0" err="1"/>
              <a:t>ChromaDB</a:t>
            </a:r>
            <a:r>
              <a:rPr lang="en-IN" sz="1200" dirty="0"/>
              <a:t> / FAISS / Pinecone – Vector search for document embeddings</a:t>
            </a:r>
          </a:p>
          <a:p>
            <a:pPr marL="285750" indent="-285750">
              <a:lnSpc>
                <a:spcPct val="150000"/>
              </a:lnSpc>
              <a:buFont typeface="Arial" panose="020B0604020202020204" pitchFamily="34" charset="0"/>
              <a:buChar char="•"/>
            </a:pPr>
            <a:r>
              <a:rPr lang="en-IN" sz="1200" dirty="0"/>
              <a:t>Oracle DB – Core ERP database</a:t>
            </a:r>
            <a:endParaRPr lang="en-IN" sz="12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035B1EB9-F32F-71C1-F3E0-FBF0DE78CF72}"/>
              </a:ext>
            </a:extLst>
          </p:cNvPr>
          <p:cNvPicPr>
            <a:picLocks noChangeAspect="1"/>
          </p:cNvPicPr>
          <p:nvPr/>
        </p:nvPicPr>
        <p:blipFill>
          <a:blip r:embed="rId5"/>
          <a:stretch>
            <a:fillRect/>
          </a:stretch>
        </p:blipFill>
        <p:spPr>
          <a:xfrm>
            <a:off x="6072173" y="1362059"/>
            <a:ext cx="2043619" cy="2043619"/>
          </a:xfrm>
          <a:prstGeom prst="rect">
            <a:avLst/>
          </a:prstGeom>
        </p:spPr>
      </p:pic>
      <p:sp>
        <p:nvSpPr>
          <p:cNvPr id="16" name="Google Shape;643;p50">
            <a:extLst>
              <a:ext uri="{FF2B5EF4-FFF2-40B4-BE49-F238E27FC236}">
                <a16:creationId xmlns:a16="http://schemas.microsoft.com/office/drawing/2014/main" id="{24EE7C76-C44D-2995-A19E-452117532365}"/>
              </a:ext>
            </a:extLst>
          </p:cNvPr>
          <p:cNvSpPr txBox="1"/>
          <p:nvPr/>
        </p:nvSpPr>
        <p:spPr>
          <a:xfrm>
            <a:off x="497017" y="1513351"/>
            <a:ext cx="7049322" cy="310660"/>
          </a:xfrm>
          <a:prstGeom prst="rect">
            <a:avLst/>
          </a:prstGeom>
          <a:noFill/>
          <a:ln>
            <a:noFill/>
          </a:ln>
        </p:spPr>
        <p:txBody>
          <a:bodyPr spcFirstLastPara="1" wrap="square" lIns="0" tIns="0" rIns="0" bIns="0" anchor="t" anchorCtr="0">
            <a:noAutofit/>
          </a:bodyPr>
          <a:lstStyle/>
          <a:p>
            <a:r>
              <a:rPr lang="en-IN" sz="1800" b="1" dirty="0">
                <a:solidFill>
                  <a:schemeClr val="accent2"/>
                </a:solidFill>
                <a:latin typeface="Times New Roman" panose="02020603050405020304"/>
                <a:cs typeface="Times New Roman" panose="02020603050405020304"/>
              </a:rPr>
              <a:t>LLM &amp; AI Frameworks:</a:t>
            </a:r>
            <a:endParaRPr sz="1800" b="1" dirty="0">
              <a:solidFill>
                <a:schemeClr val="accent2"/>
              </a:solidFill>
              <a:latin typeface="Times New Roman" panose="02020603050405020304"/>
              <a:cs typeface="Times New Roman" panose="02020603050405020304"/>
              <a:sym typeface="Times New Roman" panose="02020603050405020304"/>
            </a:endParaRPr>
          </a:p>
        </p:txBody>
      </p:sp>
      <p:sp>
        <p:nvSpPr>
          <p:cNvPr id="17" name="TextBox 16">
            <a:extLst>
              <a:ext uri="{FF2B5EF4-FFF2-40B4-BE49-F238E27FC236}">
                <a16:creationId xmlns:a16="http://schemas.microsoft.com/office/drawing/2014/main" id="{E8ECA569-E364-8CE7-A5EE-5A40FD7BE634}"/>
              </a:ext>
            </a:extLst>
          </p:cNvPr>
          <p:cNvSpPr txBox="1"/>
          <p:nvPr/>
        </p:nvSpPr>
        <p:spPr>
          <a:xfrm>
            <a:off x="646938" y="1824011"/>
            <a:ext cx="5059181" cy="6121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200" dirty="0"/>
              <a:t>OpenAI GPT-4 / Cohere / </a:t>
            </a:r>
            <a:r>
              <a:rPr lang="en-IN" sz="1200" dirty="0" err="1"/>
              <a:t>HuggingFace</a:t>
            </a:r>
            <a:r>
              <a:rPr lang="en-IN" sz="1200" dirty="0"/>
              <a:t> Transformers</a:t>
            </a:r>
          </a:p>
          <a:p>
            <a:pPr marL="285750" indent="-285750">
              <a:lnSpc>
                <a:spcPct val="150000"/>
              </a:lnSpc>
              <a:buFont typeface="Arial" panose="020B0604020202020204" pitchFamily="34" charset="0"/>
              <a:buChar char="•"/>
            </a:pPr>
            <a:r>
              <a:rPr lang="en-IN" sz="1200" dirty="0" err="1"/>
              <a:t>LangChain</a:t>
            </a:r>
            <a:r>
              <a:rPr lang="en-IN" sz="1200" dirty="0"/>
              <a:t> / </a:t>
            </a:r>
            <a:r>
              <a:rPr lang="en-IN" sz="1200" dirty="0" err="1"/>
              <a:t>LlamaIndex</a:t>
            </a:r>
            <a:r>
              <a:rPr lang="en-IN" sz="1200" dirty="0"/>
              <a:t> – For orchestrating the RAG</a:t>
            </a:r>
          </a:p>
        </p:txBody>
      </p:sp>
      <p:sp>
        <p:nvSpPr>
          <p:cNvPr id="19" name="TextBox 18">
            <a:extLst>
              <a:ext uri="{FF2B5EF4-FFF2-40B4-BE49-F238E27FC236}">
                <a16:creationId xmlns:a16="http://schemas.microsoft.com/office/drawing/2014/main" id="{16BD08AF-4C45-A0C7-3207-9001E7C61C03}"/>
              </a:ext>
            </a:extLst>
          </p:cNvPr>
          <p:cNvSpPr txBox="1"/>
          <p:nvPr/>
        </p:nvSpPr>
        <p:spPr>
          <a:xfrm>
            <a:off x="238387" y="119758"/>
            <a:ext cx="3152745" cy="369332"/>
          </a:xfrm>
          <a:prstGeom prst="rect">
            <a:avLst/>
          </a:prstGeom>
          <a:noFill/>
        </p:spPr>
        <p:txBody>
          <a:bodyPr wrap="square">
            <a:spAutoFit/>
          </a:bodyPr>
          <a:lstStyle/>
          <a:p>
            <a:pPr>
              <a:lnSpc>
                <a:spcPct val="90000"/>
              </a:lnSpc>
            </a:pPr>
            <a:r>
              <a:rPr lang="en-IN" sz="2000" b="1" dirty="0">
                <a:solidFill>
                  <a:schemeClr val="tx1">
                    <a:lumMod val="75000"/>
                    <a:lumOff val="25000"/>
                  </a:schemeClr>
                </a:solidFill>
                <a:latin typeface="Times New Roman" panose="02020603050405020304"/>
                <a:cs typeface="Times New Roman" panose="02020603050405020304"/>
              </a:rPr>
              <a:t>Tools &amp; Technologies Used</a:t>
            </a:r>
          </a:p>
        </p:txBody>
      </p:sp>
    </p:spTree>
    <p:extLst>
      <p:ext uri="{BB962C8B-B14F-4D97-AF65-F5344CB8AC3E}">
        <p14:creationId xmlns:p14="http://schemas.microsoft.com/office/powerpoint/2010/main" val="1610443810"/>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B94B3D05-E1DD-3627-5CD2-C6F21A35CF81}"/>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52AC75F7-A515-F626-ADB7-D78D407100E8}"/>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15</a:t>
            </a:fld>
            <a:endParaRPr>
              <a:solidFill>
                <a:schemeClr val="dk1"/>
              </a:solidFill>
            </a:endParaRPr>
          </a:p>
        </p:txBody>
      </p:sp>
      <p:sp>
        <p:nvSpPr>
          <p:cNvPr id="271" name="Google Shape;271;p19">
            <a:extLst>
              <a:ext uri="{FF2B5EF4-FFF2-40B4-BE49-F238E27FC236}">
                <a16:creationId xmlns:a16="http://schemas.microsoft.com/office/drawing/2014/main" id="{B6C53860-7E60-7F12-6F53-A6667B0BD781}"/>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71D89FA5-8C92-CD62-2E57-26E522930928}"/>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643;p50">
            <a:extLst>
              <a:ext uri="{FF2B5EF4-FFF2-40B4-BE49-F238E27FC236}">
                <a16:creationId xmlns:a16="http://schemas.microsoft.com/office/drawing/2014/main" id="{2A2BA9A7-930D-B072-0690-E08CC7DC7030}"/>
              </a:ext>
            </a:extLst>
          </p:cNvPr>
          <p:cNvSpPr txBox="1"/>
          <p:nvPr/>
        </p:nvSpPr>
        <p:spPr>
          <a:xfrm>
            <a:off x="575001" y="158754"/>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Algorithms</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 name="Picture 6">
            <a:extLst>
              <a:ext uri="{FF2B5EF4-FFF2-40B4-BE49-F238E27FC236}">
                <a16:creationId xmlns:a16="http://schemas.microsoft.com/office/drawing/2014/main" id="{2EA938B1-D090-C0D6-EA88-AC843BA6E8B0}"/>
              </a:ext>
            </a:extLst>
          </p:cNvPr>
          <p:cNvPicPr>
            <a:picLocks noChangeAspect="1"/>
          </p:cNvPicPr>
          <p:nvPr/>
        </p:nvPicPr>
        <p:blipFill rotWithShape="1">
          <a:blip r:embed="rId3"/>
          <a:srcRect l="1437" b="58168"/>
          <a:stretch/>
        </p:blipFill>
        <p:spPr bwMode="auto">
          <a:xfrm>
            <a:off x="777368" y="599187"/>
            <a:ext cx="7262298" cy="421981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0614694"/>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9995D59C-7589-DFCE-10E8-CB279DBD0F72}"/>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E3B15D10-B91D-4623-BFBA-7E6CF41E0C11}"/>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16</a:t>
            </a:fld>
            <a:endParaRPr>
              <a:solidFill>
                <a:schemeClr val="dk1"/>
              </a:solidFill>
            </a:endParaRPr>
          </a:p>
        </p:txBody>
      </p:sp>
      <p:sp>
        <p:nvSpPr>
          <p:cNvPr id="271" name="Google Shape;271;p19">
            <a:extLst>
              <a:ext uri="{FF2B5EF4-FFF2-40B4-BE49-F238E27FC236}">
                <a16:creationId xmlns:a16="http://schemas.microsoft.com/office/drawing/2014/main" id="{95303D8C-BC03-FCE0-8ECE-01B0C655A555}"/>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54460565-947D-F868-8F0C-06D881610BB8}"/>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a:extLst>
              <a:ext uri="{FF2B5EF4-FFF2-40B4-BE49-F238E27FC236}">
                <a16:creationId xmlns:a16="http://schemas.microsoft.com/office/drawing/2014/main" id="{29025411-89E6-CB0B-8E43-5214C51651F6}"/>
              </a:ext>
            </a:extLst>
          </p:cNvPr>
          <p:cNvPicPr>
            <a:picLocks noChangeAspect="1"/>
          </p:cNvPicPr>
          <p:nvPr/>
        </p:nvPicPr>
        <p:blipFill rotWithShape="1">
          <a:blip r:embed="rId3"/>
          <a:srcRect l="1437" t="42564"/>
          <a:stretch/>
        </p:blipFill>
        <p:spPr bwMode="auto">
          <a:xfrm>
            <a:off x="977102" y="202932"/>
            <a:ext cx="6960190" cy="473763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6866507"/>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3EF8EBBA-F99B-216C-157A-782E1263ECF7}"/>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9AB47139-B4E8-FA91-0CB7-E8098A2138BE}"/>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17</a:t>
            </a:fld>
            <a:endParaRPr>
              <a:solidFill>
                <a:schemeClr val="dk1"/>
              </a:solidFill>
            </a:endParaRPr>
          </a:p>
        </p:txBody>
      </p:sp>
      <p:sp>
        <p:nvSpPr>
          <p:cNvPr id="271" name="Google Shape;271;p19">
            <a:extLst>
              <a:ext uri="{FF2B5EF4-FFF2-40B4-BE49-F238E27FC236}">
                <a16:creationId xmlns:a16="http://schemas.microsoft.com/office/drawing/2014/main" id="{1DA5C2DA-FDD9-233F-75A7-A074A59ED182}"/>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FACDE6C5-802E-1DEE-F0E3-686969655A52}"/>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643;p50">
            <a:extLst>
              <a:ext uri="{FF2B5EF4-FFF2-40B4-BE49-F238E27FC236}">
                <a16:creationId xmlns:a16="http://schemas.microsoft.com/office/drawing/2014/main" id="{E2C4544F-B563-F898-81E8-9972BD4B32A2}"/>
              </a:ext>
            </a:extLst>
          </p:cNvPr>
          <p:cNvSpPr txBox="1"/>
          <p:nvPr/>
        </p:nvSpPr>
        <p:spPr>
          <a:xfrm>
            <a:off x="335143" y="158755"/>
            <a:ext cx="1896556" cy="90554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Deployment</a:t>
            </a:r>
          </a:p>
          <a:p>
            <a:pPr marL="0" marR="0" lvl="0" indent="0" algn="l" rtl="0">
              <a:lnSpc>
                <a:spcPct val="90000"/>
              </a:lnSpc>
              <a:spcBef>
                <a:spcPts val="0"/>
              </a:spcBef>
              <a:spcAft>
                <a:spcPts val="0"/>
              </a:spcAft>
              <a:buNone/>
            </a:pPr>
            <a:r>
              <a:rPr lang="en-US" sz="2800" b="1"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(Django)</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a:extLst>
              <a:ext uri="{FF2B5EF4-FFF2-40B4-BE49-F238E27FC236}">
                <a16:creationId xmlns:a16="http://schemas.microsoft.com/office/drawing/2014/main" id="{ADA7232D-0499-6020-0E74-AB979732F02C}"/>
              </a:ext>
            </a:extLst>
          </p:cNvPr>
          <p:cNvPicPr>
            <a:picLocks noChangeAspect="1"/>
          </p:cNvPicPr>
          <p:nvPr/>
        </p:nvPicPr>
        <p:blipFill rotWithShape="1">
          <a:blip r:embed="rId3"/>
          <a:srcRect r="4830"/>
          <a:stretch/>
        </p:blipFill>
        <p:spPr bwMode="auto">
          <a:xfrm>
            <a:off x="2286000" y="158755"/>
            <a:ext cx="6522857" cy="48259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0786341"/>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0BCE873C-242B-094A-B171-5FD4EA163F33}"/>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90427DF3-885D-22F4-0D57-C1D74A7D32DF}"/>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18</a:t>
            </a:fld>
            <a:endParaRPr>
              <a:solidFill>
                <a:schemeClr val="dk1"/>
              </a:solidFill>
            </a:endParaRPr>
          </a:p>
        </p:txBody>
      </p:sp>
      <p:sp>
        <p:nvSpPr>
          <p:cNvPr id="271" name="Google Shape;271;p19">
            <a:extLst>
              <a:ext uri="{FF2B5EF4-FFF2-40B4-BE49-F238E27FC236}">
                <a16:creationId xmlns:a16="http://schemas.microsoft.com/office/drawing/2014/main" id="{C7E650A2-7293-29AD-17A8-2DF7F84B5B9B}"/>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11115C48-A462-68EB-C477-69794E75AADB}"/>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a:extLst>
              <a:ext uri="{FF2B5EF4-FFF2-40B4-BE49-F238E27FC236}">
                <a16:creationId xmlns:a16="http://schemas.microsoft.com/office/drawing/2014/main" id="{55AE3D2E-D0D2-A32E-F0C0-8EA10397EDC7}"/>
              </a:ext>
            </a:extLst>
          </p:cNvPr>
          <p:cNvPicPr>
            <a:picLocks noChangeAspect="1"/>
          </p:cNvPicPr>
          <p:nvPr/>
        </p:nvPicPr>
        <p:blipFill rotWithShape="1">
          <a:blip r:embed="rId3">
            <a:extLst>
              <a:ext uri="{28A0092B-C50C-407E-A947-70E740481C1C}">
                <a14:useLocalDpi xmlns:a14="http://schemas.microsoft.com/office/drawing/2010/main" val="0"/>
              </a:ext>
            </a:extLst>
          </a:blip>
          <a:srcRect r="7711"/>
          <a:stretch/>
        </p:blipFill>
        <p:spPr bwMode="auto">
          <a:xfrm>
            <a:off x="1280186" y="141166"/>
            <a:ext cx="6583627" cy="483330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9943680"/>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9D7F9775-BD2C-F9DC-4D26-E5964F250D83}"/>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11ABDC83-CCE0-ACE5-54CD-23483E9C43CC}"/>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19</a:t>
            </a:fld>
            <a:endParaRPr>
              <a:solidFill>
                <a:schemeClr val="dk1"/>
              </a:solidFill>
            </a:endParaRPr>
          </a:p>
        </p:txBody>
      </p:sp>
      <p:sp>
        <p:nvSpPr>
          <p:cNvPr id="271" name="Google Shape;271;p19">
            <a:extLst>
              <a:ext uri="{FF2B5EF4-FFF2-40B4-BE49-F238E27FC236}">
                <a16:creationId xmlns:a16="http://schemas.microsoft.com/office/drawing/2014/main" id="{5CACB08A-808C-E1E0-CA21-21F5AA79B904}"/>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A1086D12-4392-376F-AC72-7EEED6A33F86}"/>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Google Shape;643;p50">
            <a:extLst>
              <a:ext uri="{FF2B5EF4-FFF2-40B4-BE49-F238E27FC236}">
                <a16:creationId xmlns:a16="http://schemas.microsoft.com/office/drawing/2014/main" id="{EA70D5D8-B9F6-B2EB-D0BF-56D388119AE7}"/>
              </a:ext>
            </a:extLst>
          </p:cNvPr>
          <p:cNvSpPr txBox="1"/>
          <p:nvPr/>
        </p:nvSpPr>
        <p:spPr>
          <a:xfrm>
            <a:off x="335143" y="158755"/>
            <a:ext cx="1896556" cy="42531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Output</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a:extLst>
              <a:ext uri="{FF2B5EF4-FFF2-40B4-BE49-F238E27FC236}">
                <a16:creationId xmlns:a16="http://schemas.microsoft.com/office/drawing/2014/main" id="{81113675-20B8-929C-4E64-B892C9C9EE51}"/>
              </a:ext>
            </a:extLst>
          </p:cNvPr>
          <p:cNvPicPr>
            <a:picLocks noChangeAspect="1"/>
          </p:cNvPicPr>
          <p:nvPr/>
        </p:nvPicPr>
        <p:blipFill>
          <a:blip r:embed="rId3"/>
          <a:stretch>
            <a:fillRect/>
          </a:stretch>
        </p:blipFill>
        <p:spPr>
          <a:xfrm>
            <a:off x="1667943" y="202016"/>
            <a:ext cx="6853588" cy="4414953"/>
          </a:xfrm>
          <a:prstGeom prst="rect">
            <a:avLst/>
          </a:prstGeom>
          <a:ln w="3175">
            <a:solidFill>
              <a:schemeClr val="tx1"/>
            </a:solidFill>
          </a:ln>
        </p:spPr>
      </p:pic>
    </p:spTree>
    <p:extLst>
      <p:ext uri="{BB962C8B-B14F-4D97-AF65-F5344CB8AC3E}">
        <p14:creationId xmlns:p14="http://schemas.microsoft.com/office/powerpoint/2010/main" val="201324175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EE55E28-89A3-7C7B-30CA-904AA4BE8979}"/>
            </a:ext>
          </a:extLst>
        </p:cNvPr>
        <p:cNvGrpSpPr/>
        <p:nvPr/>
      </p:nvGrpSpPr>
      <p:grpSpPr>
        <a:xfrm>
          <a:off x="0" y="0"/>
          <a:ext cx="0" cy="0"/>
          <a:chOff x="0" y="0"/>
          <a:chExt cx="0" cy="0"/>
        </a:xfrm>
      </p:grpSpPr>
      <p:sp>
        <p:nvSpPr>
          <p:cNvPr id="57" name="Google Shape;57;p3">
            <a:extLst>
              <a:ext uri="{FF2B5EF4-FFF2-40B4-BE49-F238E27FC236}">
                <a16:creationId xmlns:a16="http://schemas.microsoft.com/office/drawing/2014/main" id="{4573E0CA-084A-C420-7207-10518A05FFD0}"/>
              </a:ext>
            </a:extLst>
          </p:cNvPr>
          <p:cNvSpPr/>
          <p:nvPr/>
        </p:nvSpPr>
        <p:spPr>
          <a:xfrm>
            <a:off x="8123581" y="4673651"/>
            <a:ext cx="345435" cy="32983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3">
            <a:extLst>
              <a:ext uri="{FF2B5EF4-FFF2-40B4-BE49-F238E27FC236}">
                <a16:creationId xmlns:a16="http://schemas.microsoft.com/office/drawing/2014/main" id="{04A34FE5-4ACD-AEAD-3730-048CC58D0C1E}"/>
              </a:ext>
            </a:extLst>
          </p:cNvPr>
          <p:cNvSpPr/>
          <p:nvPr/>
        </p:nvSpPr>
        <p:spPr>
          <a:xfrm rot="2466640">
            <a:off x="7171179" y="189605"/>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59;p3">
            <a:extLst>
              <a:ext uri="{FF2B5EF4-FFF2-40B4-BE49-F238E27FC236}">
                <a16:creationId xmlns:a16="http://schemas.microsoft.com/office/drawing/2014/main" id="{3C185F26-36C4-7039-4D52-0B0B0C074CA1}"/>
              </a:ext>
            </a:extLst>
          </p:cNvPr>
          <p:cNvSpPr/>
          <p:nvPr/>
        </p:nvSpPr>
        <p:spPr>
          <a:xfrm rot="-1609576">
            <a:off x="7895080" y="35096"/>
            <a:ext cx="345389" cy="3297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60;p3">
            <a:extLst>
              <a:ext uri="{FF2B5EF4-FFF2-40B4-BE49-F238E27FC236}">
                <a16:creationId xmlns:a16="http://schemas.microsoft.com/office/drawing/2014/main" id="{1AAD082C-1F0C-8BE3-E2C6-9F66C5C0D5EF}"/>
              </a:ext>
            </a:extLst>
          </p:cNvPr>
          <p:cNvSpPr/>
          <p:nvPr/>
        </p:nvSpPr>
        <p:spPr>
          <a:xfrm rot="2926099">
            <a:off x="8795427" y="4536426"/>
            <a:ext cx="258659" cy="2469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61;p3">
            <a:extLst>
              <a:ext uri="{FF2B5EF4-FFF2-40B4-BE49-F238E27FC236}">
                <a16:creationId xmlns:a16="http://schemas.microsoft.com/office/drawing/2014/main" id="{148F2FE4-BEF4-4855-28C0-1D90F12161CE}"/>
              </a:ext>
            </a:extLst>
          </p:cNvPr>
          <p:cNvSpPr/>
          <p:nvPr/>
        </p:nvSpPr>
        <p:spPr>
          <a:xfrm rot="-1609140">
            <a:off x="8703708" y="132969"/>
            <a:ext cx="233031" cy="2225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62;p3">
            <a:extLst>
              <a:ext uri="{FF2B5EF4-FFF2-40B4-BE49-F238E27FC236}">
                <a16:creationId xmlns:a16="http://schemas.microsoft.com/office/drawing/2014/main" id="{EB8C8229-5726-BD56-270B-5DBA246BDA03}"/>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2</a:t>
            </a:fld>
            <a:endParaRPr>
              <a:solidFill>
                <a:schemeClr val="dk1"/>
              </a:solidFill>
            </a:endParaRPr>
          </a:p>
        </p:txBody>
      </p:sp>
      <p:sp>
        <p:nvSpPr>
          <p:cNvPr id="63" name="Google Shape;63;p3" descr="Details are in the caption following the image">
            <a:extLst>
              <a:ext uri="{FF2B5EF4-FFF2-40B4-BE49-F238E27FC236}">
                <a16:creationId xmlns:a16="http://schemas.microsoft.com/office/drawing/2014/main" id="{126B1279-FE70-84BF-2D8B-ADC53960E357}"/>
              </a:ext>
            </a:extLst>
          </p:cNvP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Google Shape;48;p2">
            <a:extLst>
              <a:ext uri="{FF2B5EF4-FFF2-40B4-BE49-F238E27FC236}">
                <a16:creationId xmlns:a16="http://schemas.microsoft.com/office/drawing/2014/main" id="{85F0647D-D47A-457F-18CA-CC836FC22FF3}"/>
              </a:ext>
            </a:extLst>
          </p:cNvPr>
          <p:cNvSpPr txBox="1">
            <a:spLocks/>
          </p:cNvSpPr>
          <p:nvPr/>
        </p:nvSpPr>
        <p:spPr>
          <a:xfrm>
            <a:off x="8404384" y="46736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1pPr>
            <a:lvl2pPr marL="0" marR="0" lvl="1"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2pPr>
            <a:lvl3pPr marL="0" marR="0" lvl="2"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3pPr>
            <a:lvl4pPr marL="0" marR="0" lvl="3"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4pPr>
            <a:lvl5pPr marL="0" marR="0" lvl="4"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5pPr>
            <a:lvl6pPr marL="0" marR="0" lvl="5"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6pPr>
            <a:lvl7pPr marL="0" marR="0" lvl="6"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7pPr>
            <a:lvl8pPr marL="0" marR="0" lvl="7"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8pPr>
            <a:lvl9pPr marL="0" marR="0" lvl="8"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US" smtClean="0">
                <a:solidFill>
                  <a:schemeClr val="dk1"/>
                </a:solidFill>
              </a:rPr>
              <a:pPr/>
              <a:t>2</a:t>
            </a:fld>
            <a:endParaRPr lang="en-US">
              <a:solidFill>
                <a:schemeClr val="dk1"/>
              </a:solidFill>
            </a:endParaRPr>
          </a:p>
        </p:txBody>
      </p:sp>
      <p:sp>
        <p:nvSpPr>
          <p:cNvPr id="3" name="Google Shape;49;p2">
            <a:extLst>
              <a:ext uri="{FF2B5EF4-FFF2-40B4-BE49-F238E27FC236}">
                <a16:creationId xmlns:a16="http://schemas.microsoft.com/office/drawing/2014/main" id="{F3F52BFD-9652-9481-A84B-1DAD73B995CF}"/>
              </a:ext>
            </a:extLst>
          </p:cNvPr>
          <p:cNvSpPr txBox="1"/>
          <p:nvPr/>
        </p:nvSpPr>
        <p:spPr>
          <a:xfrm>
            <a:off x="444649" y="597878"/>
            <a:ext cx="8507267" cy="4247276"/>
          </a:xfrm>
          <a:prstGeom prst="rect">
            <a:avLst/>
          </a:prstGeom>
          <a:noFill/>
          <a:ln>
            <a:noFill/>
          </a:ln>
        </p:spPr>
        <p:txBody>
          <a:bodyPr spcFirstLastPara="1" wrap="square" lIns="91425" tIns="45700" rIns="91425" bIns="45700" anchor="t" anchorCtr="0">
            <a:spAutoFit/>
          </a:bodyPr>
          <a:lstStyle/>
          <a:p>
            <a:pPr marL="171450" indent="-171450" algn="just">
              <a:lnSpc>
                <a:spcPct val="150000"/>
              </a:lnSpc>
              <a:buFont typeface="Arial" panose="020B0604020202020204" pitchFamily="34" charset="0"/>
              <a:buChar char="•"/>
            </a:pPr>
            <a:r>
              <a:rPr lang="en-US" sz="1200" dirty="0"/>
              <a:t>Enterprise Resource Planning (ERP) systems are essential for managing business processes but are often complex and difficult to use for non-technical users. With the rise of AI, particularly Large Language Models (LLMs), it is now possible to create intelligent conversational agents that can simplify how users interact with such systems.</a:t>
            </a:r>
          </a:p>
          <a:p>
            <a:pPr marL="171450" indent="-171450" algn="just">
              <a:lnSpc>
                <a:spcPct val="150000"/>
              </a:lnSpc>
              <a:buFont typeface="Arial" panose="020B0604020202020204" pitchFamily="34" charset="0"/>
              <a:buChar char="•"/>
            </a:pPr>
            <a:r>
              <a:rPr lang="en-US" sz="1200" dirty="0"/>
              <a:t>This project proposes a low-code AI-based conversational assistant integrated into an ERP system using Oracle APEX. It combines LLMs with a </a:t>
            </a:r>
            <a:r>
              <a:rPr lang="en-US" sz="1200" b="1" dirty="0"/>
              <a:t>Retrieval-Augmented Generation </a:t>
            </a:r>
            <a:r>
              <a:rPr lang="en-US" sz="1200" dirty="0"/>
              <a:t>(RAG) framework to understand and respond to natural language queries using real-time data from ERP databases and documents.</a:t>
            </a:r>
          </a:p>
          <a:p>
            <a:pPr marL="171450" indent="-171450" algn="just">
              <a:lnSpc>
                <a:spcPct val="150000"/>
              </a:lnSpc>
              <a:buFont typeface="Arial" panose="020B0604020202020204" pitchFamily="34" charset="0"/>
              <a:buChar char="•"/>
            </a:pPr>
            <a:r>
              <a:rPr lang="en-US" sz="1200" dirty="0"/>
              <a:t>The assistant enables users to interact with ERP modules using </a:t>
            </a:r>
            <a:r>
              <a:rPr lang="en-US" sz="1200" b="1" dirty="0"/>
              <a:t>natural language</a:t>
            </a:r>
            <a:r>
              <a:rPr lang="en-US" sz="1200" dirty="0"/>
              <a:t>, thereby improving usability, accessibility, and productivity. Leveraging low-code development platforms and state-of-the-art LLMs like </a:t>
            </a:r>
            <a:r>
              <a:rPr lang="en-US" sz="1200" b="1" dirty="0"/>
              <a:t>GPT-4</a:t>
            </a:r>
            <a:r>
              <a:rPr lang="en-US" sz="1200" dirty="0"/>
              <a:t>, the solution offers a scalable and adaptable approach to ERP interaction, reducing dependency on technical expertise.</a:t>
            </a:r>
          </a:p>
          <a:p>
            <a:endParaRPr lang="en-US" sz="1200" dirty="0"/>
          </a:p>
          <a:p>
            <a:r>
              <a:rPr lang="en-US" sz="1200" b="1" dirty="0"/>
              <a:t> Advantages:</a:t>
            </a:r>
          </a:p>
          <a:p>
            <a:pPr marL="265113" indent="174625">
              <a:lnSpc>
                <a:spcPct val="150000"/>
              </a:lnSpc>
              <a:buFont typeface="Arial" panose="020B0604020202020204" pitchFamily="34" charset="0"/>
              <a:buChar char="•"/>
            </a:pPr>
            <a:r>
              <a:rPr lang="en-US" sz="1200" dirty="0"/>
              <a:t>Enables business users to query ERP systems using everyday language.</a:t>
            </a:r>
          </a:p>
          <a:p>
            <a:pPr marL="265113" indent="174625">
              <a:lnSpc>
                <a:spcPct val="150000"/>
              </a:lnSpc>
              <a:buFont typeface="Arial" panose="020B0604020202020204" pitchFamily="34" charset="0"/>
              <a:buChar char="•"/>
            </a:pPr>
            <a:r>
              <a:rPr lang="en-US" sz="1200" dirty="0"/>
              <a:t>Reduces dependency on technical staff for ERP navigation.</a:t>
            </a:r>
          </a:p>
          <a:p>
            <a:pPr marL="265113" indent="174625">
              <a:lnSpc>
                <a:spcPct val="150000"/>
              </a:lnSpc>
              <a:buFont typeface="Arial" panose="020B0604020202020204" pitchFamily="34" charset="0"/>
              <a:buChar char="•"/>
            </a:pPr>
            <a:r>
              <a:rPr lang="en-US" sz="1200" dirty="0"/>
              <a:t>Demonstrates a low-code approach that speeds up development.</a:t>
            </a:r>
          </a:p>
          <a:p>
            <a:pPr marL="265113" indent="174625">
              <a:lnSpc>
                <a:spcPct val="150000"/>
              </a:lnSpc>
              <a:buFont typeface="Arial" panose="020B0604020202020204" pitchFamily="34" charset="0"/>
              <a:buChar char="•"/>
            </a:pPr>
            <a:r>
              <a:rPr lang="en-US" sz="1200" dirty="0"/>
              <a:t>Bridges modern AI with legacy enterprise infrastructure.</a:t>
            </a:r>
          </a:p>
          <a:p>
            <a:pPr algn="just"/>
            <a:endParaRPr lang="en-US"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50;p2">
            <a:extLst>
              <a:ext uri="{FF2B5EF4-FFF2-40B4-BE49-F238E27FC236}">
                <a16:creationId xmlns:a16="http://schemas.microsoft.com/office/drawing/2014/main" id="{FE6B15BA-D591-F2EC-A145-0CB558F2C6BC}"/>
              </a:ext>
            </a:extLst>
          </p:cNvPr>
          <p:cNvSpPr txBox="1"/>
          <p:nvPr/>
        </p:nvSpPr>
        <p:spPr>
          <a:xfrm>
            <a:off x="192084" y="52110"/>
            <a:ext cx="7511473" cy="56843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3000" b="1" dirty="0">
                <a:solidFill>
                  <a:schemeClr val="accent2"/>
                </a:solidFill>
                <a:latin typeface="Times New Roman" panose="02020603050405020304"/>
                <a:cs typeface="Times New Roman" panose="02020603050405020304"/>
                <a:sym typeface="Times New Roman" panose="02020603050405020304"/>
              </a:rPr>
              <a:t>Abstract</a:t>
            </a:r>
            <a:endParaRPr sz="3000" b="1" dirty="0">
              <a:solidFill>
                <a:schemeClr val="accent2"/>
              </a:solidFill>
              <a:latin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3008921082"/>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6"/>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20</a:t>
            </a:fld>
            <a:endParaRPr>
              <a:solidFill>
                <a:schemeClr val="dk1"/>
              </a:solidFill>
            </a:endParaRPr>
          </a:p>
        </p:txBody>
      </p:sp>
      <p:sp>
        <p:nvSpPr>
          <p:cNvPr id="860" name="Google Shape;860;p76"/>
          <p:cNvSpPr/>
          <p:nvPr/>
        </p:nvSpPr>
        <p:spPr>
          <a:xfrm>
            <a:off x="813660" y="970303"/>
            <a:ext cx="7644968" cy="4127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1" name="Google Shape;861;p76"/>
          <p:cNvSpPr txBox="1"/>
          <p:nvPr/>
        </p:nvSpPr>
        <p:spPr>
          <a:xfrm>
            <a:off x="424158" y="342573"/>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30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Challenges</a:t>
            </a:r>
            <a:endParaRPr sz="3000" b="1" i="0" u="none" strike="noStrike" cap="none" dirty="0">
              <a:solidFill>
                <a:schemeClr val="accent2"/>
              </a:solidFill>
              <a:latin typeface="Zilla Slab SemiBold"/>
              <a:ea typeface="Zilla Slab SemiBold"/>
              <a:cs typeface="Zilla Slab SemiBold"/>
              <a:sym typeface="Zilla Slab SemiBold"/>
            </a:endParaRPr>
          </a:p>
        </p:txBody>
      </p:sp>
      <p:sp>
        <p:nvSpPr>
          <p:cNvPr id="3" name="TextBox 2">
            <a:extLst>
              <a:ext uri="{FF2B5EF4-FFF2-40B4-BE49-F238E27FC236}">
                <a16:creationId xmlns:a16="http://schemas.microsoft.com/office/drawing/2014/main" id="{75A29F04-9BFB-9AB5-D297-2F136C6E8467}"/>
              </a:ext>
            </a:extLst>
          </p:cNvPr>
          <p:cNvSpPr txBox="1"/>
          <p:nvPr/>
        </p:nvSpPr>
        <p:spPr>
          <a:xfrm>
            <a:off x="445098" y="970303"/>
            <a:ext cx="8187932" cy="3284041"/>
          </a:xfrm>
          <a:prstGeom prst="rect">
            <a:avLst/>
          </a:prstGeom>
          <a:noFill/>
        </p:spPr>
        <p:txBody>
          <a:bodyPr wrap="square">
            <a:spAutoFit/>
          </a:bodyPr>
          <a:lstStyle/>
          <a:p>
            <a:pPr>
              <a:lnSpc>
                <a:spcPct val="150000"/>
              </a:lnSpc>
            </a:pPr>
            <a:r>
              <a:rPr lang="en-US" b="1" dirty="0"/>
              <a:t>Technical Challenges:</a:t>
            </a:r>
            <a:endParaRPr lang="en-US" dirty="0"/>
          </a:p>
          <a:p>
            <a:pPr marL="355600" indent="-174625">
              <a:lnSpc>
                <a:spcPct val="150000"/>
              </a:lnSpc>
              <a:buFont typeface="Arial" panose="020B0604020202020204" pitchFamily="34" charset="0"/>
              <a:buChar char="•"/>
            </a:pPr>
            <a:r>
              <a:rPr lang="en-US" dirty="0"/>
              <a:t>Managing latency during real-time vector retrieval and LLM inference.</a:t>
            </a:r>
          </a:p>
          <a:p>
            <a:pPr marL="355600" indent="-174625">
              <a:lnSpc>
                <a:spcPct val="150000"/>
              </a:lnSpc>
              <a:buFont typeface="Arial" panose="020B0604020202020204" pitchFamily="34" charset="0"/>
              <a:buChar char="•"/>
            </a:pPr>
            <a:r>
              <a:rPr lang="en-US" dirty="0"/>
              <a:t>Token limitations of LLMs when processing large documents.</a:t>
            </a:r>
          </a:p>
          <a:p>
            <a:pPr>
              <a:lnSpc>
                <a:spcPct val="150000"/>
              </a:lnSpc>
            </a:pPr>
            <a:r>
              <a:rPr lang="en-US" b="1" dirty="0"/>
              <a:t>Security Concerns:</a:t>
            </a:r>
            <a:endParaRPr lang="en-US" dirty="0"/>
          </a:p>
          <a:p>
            <a:pPr marL="355600" indent="-174625">
              <a:lnSpc>
                <a:spcPct val="150000"/>
              </a:lnSpc>
              <a:buFont typeface="Arial" panose="020B0604020202020204" pitchFamily="34" charset="0"/>
              <a:buChar char="•"/>
            </a:pPr>
            <a:r>
              <a:rPr lang="en-US" dirty="0"/>
              <a:t>Ensuring sensitive ERP data is protected in transmission and inference.</a:t>
            </a:r>
          </a:p>
          <a:p>
            <a:pPr marL="355600" indent="-174625">
              <a:lnSpc>
                <a:spcPct val="150000"/>
              </a:lnSpc>
              <a:buFont typeface="Arial" panose="020B0604020202020204" pitchFamily="34" charset="0"/>
              <a:buChar char="•"/>
            </a:pPr>
            <a:r>
              <a:rPr lang="en-US" dirty="0"/>
              <a:t>Implementing user access controls at the assistant level.</a:t>
            </a:r>
          </a:p>
          <a:p>
            <a:pPr>
              <a:lnSpc>
                <a:spcPct val="150000"/>
              </a:lnSpc>
            </a:pPr>
            <a:r>
              <a:rPr lang="en-US" b="1" dirty="0"/>
              <a:t>Functional Challenges:</a:t>
            </a:r>
            <a:endParaRPr lang="en-US" dirty="0"/>
          </a:p>
          <a:p>
            <a:pPr marL="355600" indent="-174625">
              <a:lnSpc>
                <a:spcPct val="150000"/>
              </a:lnSpc>
              <a:buFont typeface="Arial" panose="020B0604020202020204" pitchFamily="34" charset="0"/>
              <a:buChar char="•"/>
              <a:tabLst>
                <a:tab pos="355600" algn="l"/>
              </a:tabLst>
            </a:pPr>
            <a:r>
              <a:rPr lang="en-US" dirty="0"/>
              <a:t>Understanding ambiguous queries.</a:t>
            </a:r>
          </a:p>
          <a:p>
            <a:pPr marL="355600" indent="-174625">
              <a:lnSpc>
                <a:spcPct val="150000"/>
              </a:lnSpc>
              <a:buFont typeface="Arial" panose="020B0604020202020204" pitchFamily="34" charset="0"/>
              <a:buChar char="•"/>
              <a:tabLst>
                <a:tab pos="355600" algn="l"/>
              </a:tabLst>
            </a:pPr>
            <a:r>
              <a:rPr lang="en-US" dirty="0"/>
              <a:t>Training users to effectively use conversational ERP.</a:t>
            </a:r>
          </a:p>
          <a:p>
            <a:pPr marL="466725" marR="362585" indent="-196850" algn="just">
              <a:lnSpc>
                <a:spcPct val="150000"/>
              </a:lnSpc>
              <a:buFont typeface="Arial" panose="020B0604020202020204" pitchFamily="34" charset="0"/>
              <a:buChar char="•"/>
            </a:pPr>
            <a:endParaRPr lang="en-IN" dirty="0"/>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B192B12E-9133-7F96-852C-31C6C9C96067}"/>
            </a:ext>
          </a:extLst>
        </p:cNvPr>
        <p:cNvGrpSpPr/>
        <p:nvPr/>
      </p:nvGrpSpPr>
      <p:grpSpPr>
        <a:xfrm>
          <a:off x="0" y="0"/>
          <a:ext cx="0" cy="0"/>
          <a:chOff x="0" y="0"/>
          <a:chExt cx="0" cy="0"/>
        </a:xfrm>
      </p:grpSpPr>
      <p:sp>
        <p:nvSpPr>
          <p:cNvPr id="859" name="Google Shape;859;p76">
            <a:extLst>
              <a:ext uri="{FF2B5EF4-FFF2-40B4-BE49-F238E27FC236}">
                <a16:creationId xmlns:a16="http://schemas.microsoft.com/office/drawing/2014/main" id="{67465E67-06F1-B9CA-822E-CB51B9B4360D}"/>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21</a:t>
            </a:fld>
            <a:endParaRPr>
              <a:solidFill>
                <a:schemeClr val="dk1"/>
              </a:solidFill>
            </a:endParaRPr>
          </a:p>
        </p:txBody>
      </p:sp>
      <p:sp>
        <p:nvSpPr>
          <p:cNvPr id="860" name="Google Shape;860;p76">
            <a:extLst>
              <a:ext uri="{FF2B5EF4-FFF2-40B4-BE49-F238E27FC236}">
                <a16:creationId xmlns:a16="http://schemas.microsoft.com/office/drawing/2014/main" id="{20151F3D-5779-9081-89FE-D182B1E02F1D}"/>
              </a:ext>
            </a:extLst>
          </p:cNvPr>
          <p:cNvSpPr/>
          <p:nvPr/>
        </p:nvSpPr>
        <p:spPr>
          <a:xfrm>
            <a:off x="813660" y="970303"/>
            <a:ext cx="7644968" cy="4127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1" name="Google Shape;861;p76">
            <a:extLst>
              <a:ext uri="{FF2B5EF4-FFF2-40B4-BE49-F238E27FC236}">
                <a16:creationId xmlns:a16="http://schemas.microsoft.com/office/drawing/2014/main" id="{259C3801-2F82-68D0-E1FC-E38AB6686A35}"/>
              </a:ext>
            </a:extLst>
          </p:cNvPr>
          <p:cNvSpPr txBox="1"/>
          <p:nvPr/>
        </p:nvSpPr>
        <p:spPr>
          <a:xfrm>
            <a:off x="424158" y="342573"/>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30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Conclusion</a:t>
            </a:r>
            <a:endParaRPr sz="3000" b="1" i="0" u="none" strike="noStrike" cap="none" dirty="0">
              <a:solidFill>
                <a:schemeClr val="accent2"/>
              </a:solidFill>
              <a:latin typeface="Zilla Slab SemiBold"/>
              <a:ea typeface="Zilla Slab SemiBold"/>
              <a:cs typeface="Zilla Slab SemiBold"/>
              <a:sym typeface="Zilla Slab SemiBold"/>
            </a:endParaRPr>
          </a:p>
        </p:txBody>
      </p:sp>
      <p:sp>
        <p:nvSpPr>
          <p:cNvPr id="3" name="TextBox 2">
            <a:extLst>
              <a:ext uri="{FF2B5EF4-FFF2-40B4-BE49-F238E27FC236}">
                <a16:creationId xmlns:a16="http://schemas.microsoft.com/office/drawing/2014/main" id="{A4B69B31-4812-8F7A-CD01-37475ADE7F32}"/>
              </a:ext>
            </a:extLst>
          </p:cNvPr>
          <p:cNvSpPr txBox="1"/>
          <p:nvPr/>
        </p:nvSpPr>
        <p:spPr>
          <a:xfrm>
            <a:off x="424158" y="970303"/>
            <a:ext cx="8187932" cy="3284041"/>
          </a:xfrm>
          <a:prstGeom prst="rect">
            <a:avLst/>
          </a:prstGeom>
          <a:noFill/>
        </p:spPr>
        <p:txBody>
          <a:bodyPr wrap="square">
            <a:spAutoFit/>
          </a:bodyPr>
          <a:lstStyle/>
          <a:p>
            <a:pPr algn="just">
              <a:lnSpc>
                <a:spcPct val="150000"/>
              </a:lnSpc>
            </a:pPr>
            <a:r>
              <a:rPr lang="en-US" dirty="0"/>
              <a:t>This project demonstrates how a conversational AI assistant can drastically improve the user experience of ERP systems. By leveraging LLMs and low-code platforms like Oracle APEX, we enable intelligent, accessible, and efficient interaction with complex enterprise software.</a:t>
            </a:r>
          </a:p>
          <a:p>
            <a:endParaRPr lang="en-US" dirty="0"/>
          </a:p>
          <a:p>
            <a:r>
              <a:rPr lang="en-US" b="1" dirty="0"/>
              <a:t>Summary:</a:t>
            </a:r>
          </a:p>
          <a:p>
            <a:endParaRPr lang="en-US" dirty="0"/>
          </a:p>
          <a:p>
            <a:pPr marL="355600" indent="-174625">
              <a:lnSpc>
                <a:spcPct val="150000"/>
              </a:lnSpc>
              <a:buFont typeface="Arial" panose="020B0604020202020204" pitchFamily="34" charset="0"/>
              <a:buChar char="•"/>
            </a:pPr>
            <a:r>
              <a:rPr lang="en-US" dirty="0"/>
              <a:t>Solves a real business problem with emerging AI technologies.</a:t>
            </a:r>
          </a:p>
          <a:p>
            <a:pPr marL="355600" indent="-174625">
              <a:lnSpc>
                <a:spcPct val="150000"/>
              </a:lnSpc>
              <a:buFont typeface="Arial" panose="020B0604020202020204" pitchFamily="34" charset="0"/>
              <a:buChar char="•"/>
            </a:pPr>
            <a:r>
              <a:rPr lang="en-US" dirty="0"/>
              <a:t>Reduces the learning curve for ERP usage.</a:t>
            </a:r>
          </a:p>
          <a:p>
            <a:pPr marL="355600" indent="-174625">
              <a:lnSpc>
                <a:spcPct val="150000"/>
              </a:lnSpc>
              <a:buFont typeface="Arial" panose="020B0604020202020204" pitchFamily="34" charset="0"/>
              <a:buChar char="•"/>
            </a:pPr>
            <a:r>
              <a:rPr lang="en-US" dirty="0"/>
              <a:t>Combines low-code and AI for maximum impact.</a:t>
            </a:r>
          </a:p>
          <a:p>
            <a:pPr marL="355600" indent="-174625">
              <a:lnSpc>
                <a:spcPct val="150000"/>
              </a:lnSpc>
              <a:buFont typeface="Arial" panose="020B0604020202020204" pitchFamily="34" charset="0"/>
              <a:buChar char="•"/>
            </a:pPr>
            <a:r>
              <a:rPr lang="en-US" dirty="0"/>
              <a:t>Provides a scalable, modular prototype ready for real-world extension.</a:t>
            </a:r>
          </a:p>
          <a:p>
            <a:pPr marL="466725" marR="362585" indent="-196850" algn="just">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327462759"/>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B1635536-9F1A-7043-6E0D-CD7984882AE9}"/>
            </a:ext>
          </a:extLst>
        </p:cNvPr>
        <p:cNvGrpSpPr/>
        <p:nvPr/>
      </p:nvGrpSpPr>
      <p:grpSpPr>
        <a:xfrm>
          <a:off x="0" y="0"/>
          <a:ext cx="0" cy="0"/>
          <a:chOff x="0" y="0"/>
          <a:chExt cx="0" cy="0"/>
        </a:xfrm>
      </p:grpSpPr>
      <p:sp>
        <p:nvSpPr>
          <p:cNvPr id="859" name="Google Shape;859;p76">
            <a:extLst>
              <a:ext uri="{FF2B5EF4-FFF2-40B4-BE49-F238E27FC236}">
                <a16:creationId xmlns:a16="http://schemas.microsoft.com/office/drawing/2014/main" id="{454A7CFB-1FB8-152D-76F9-4C6CD6535661}"/>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22</a:t>
            </a:fld>
            <a:endParaRPr>
              <a:solidFill>
                <a:schemeClr val="dk1"/>
              </a:solidFill>
            </a:endParaRPr>
          </a:p>
        </p:txBody>
      </p:sp>
      <p:sp>
        <p:nvSpPr>
          <p:cNvPr id="860" name="Google Shape;860;p76">
            <a:extLst>
              <a:ext uri="{FF2B5EF4-FFF2-40B4-BE49-F238E27FC236}">
                <a16:creationId xmlns:a16="http://schemas.microsoft.com/office/drawing/2014/main" id="{AA9CB2C0-1CDA-527A-B5EE-6B5495561BE7}"/>
              </a:ext>
            </a:extLst>
          </p:cNvPr>
          <p:cNvSpPr/>
          <p:nvPr/>
        </p:nvSpPr>
        <p:spPr>
          <a:xfrm>
            <a:off x="813660" y="970303"/>
            <a:ext cx="7644968" cy="4127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1" name="Google Shape;861;p76">
            <a:extLst>
              <a:ext uri="{FF2B5EF4-FFF2-40B4-BE49-F238E27FC236}">
                <a16:creationId xmlns:a16="http://schemas.microsoft.com/office/drawing/2014/main" id="{ABBC71C3-A04E-4021-51D6-318AF1E0D329}"/>
              </a:ext>
            </a:extLst>
          </p:cNvPr>
          <p:cNvSpPr txBox="1"/>
          <p:nvPr/>
        </p:nvSpPr>
        <p:spPr>
          <a:xfrm>
            <a:off x="424158" y="305098"/>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30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Future Enhancement</a:t>
            </a:r>
            <a:endParaRPr sz="3000" b="1" i="0" u="none" strike="noStrike" cap="none" dirty="0">
              <a:solidFill>
                <a:schemeClr val="accent2"/>
              </a:solidFill>
              <a:latin typeface="Zilla Slab SemiBold"/>
              <a:ea typeface="Zilla Slab SemiBold"/>
              <a:cs typeface="Zilla Slab SemiBold"/>
              <a:sym typeface="Zilla Slab SemiBold"/>
            </a:endParaRPr>
          </a:p>
        </p:txBody>
      </p:sp>
      <p:sp>
        <p:nvSpPr>
          <p:cNvPr id="3" name="TextBox 2">
            <a:extLst>
              <a:ext uri="{FF2B5EF4-FFF2-40B4-BE49-F238E27FC236}">
                <a16:creationId xmlns:a16="http://schemas.microsoft.com/office/drawing/2014/main" id="{917D2BC7-B282-D9A2-0C0D-F93EE22AEC96}"/>
              </a:ext>
            </a:extLst>
          </p:cNvPr>
          <p:cNvSpPr txBox="1"/>
          <p:nvPr/>
        </p:nvSpPr>
        <p:spPr>
          <a:xfrm>
            <a:off x="550460" y="857877"/>
            <a:ext cx="7191959" cy="3607206"/>
          </a:xfrm>
          <a:prstGeom prst="rect">
            <a:avLst/>
          </a:prstGeom>
          <a:noFill/>
        </p:spPr>
        <p:txBody>
          <a:bodyPr wrap="square">
            <a:spAutoFit/>
          </a:bodyPr>
          <a:lstStyle/>
          <a:p>
            <a:pPr>
              <a:lnSpc>
                <a:spcPct val="150000"/>
              </a:lnSpc>
            </a:pPr>
            <a:r>
              <a:rPr lang="en-US" dirty="0"/>
              <a:t>This prototype opens the door to more advanced capabilities and broader applications across business domains.</a:t>
            </a:r>
          </a:p>
          <a:p>
            <a:pPr>
              <a:lnSpc>
                <a:spcPct val="150000"/>
              </a:lnSpc>
            </a:pPr>
            <a:r>
              <a:rPr lang="en-US" b="1" dirty="0"/>
              <a:t>Planned Enhancements:</a:t>
            </a:r>
            <a:endParaRPr lang="en-US" dirty="0"/>
          </a:p>
          <a:p>
            <a:pPr marL="285750" indent="-195263">
              <a:lnSpc>
                <a:spcPct val="150000"/>
              </a:lnSpc>
              <a:buFont typeface="Arial" panose="020B0604020202020204" pitchFamily="34" charset="0"/>
              <a:buChar char="•"/>
            </a:pPr>
            <a:r>
              <a:rPr lang="en-US" b="1" dirty="0"/>
              <a:t>Voice-based interaction:</a:t>
            </a:r>
            <a:r>
              <a:rPr lang="en-US" dirty="0"/>
              <a:t> Integrate speech-to-text and text-to-speech APIs.</a:t>
            </a:r>
          </a:p>
          <a:p>
            <a:pPr marL="285750" indent="-195263">
              <a:lnSpc>
                <a:spcPct val="150000"/>
              </a:lnSpc>
              <a:buFont typeface="Arial" panose="020B0604020202020204" pitchFamily="34" charset="0"/>
              <a:buChar char="•"/>
            </a:pPr>
            <a:r>
              <a:rPr lang="en-US" b="1" dirty="0"/>
              <a:t>Domain-tuned LLMs:</a:t>
            </a:r>
            <a:r>
              <a:rPr lang="en-US" dirty="0"/>
              <a:t> Fine-tune models on specific ERP datasets.</a:t>
            </a:r>
          </a:p>
          <a:p>
            <a:pPr marL="285750" indent="-195263">
              <a:lnSpc>
                <a:spcPct val="150000"/>
              </a:lnSpc>
              <a:buFont typeface="Arial" panose="020B0604020202020204" pitchFamily="34" charset="0"/>
              <a:buChar char="•"/>
            </a:pPr>
            <a:r>
              <a:rPr lang="en-US" b="1" dirty="0"/>
              <a:t>Real-time alerting:</a:t>
            </a:r>
            <a:r>
              <a:rPr lang="en-US" dirty="0"/>
              <a:t> Proactive assistant that suggests actions based on trends.</a:t>
            </a:r>
          </a:p>
          <a:p>
            <a:pPr marL="285750" indent="-195263">
              <a:lnSpc>
                <a:spcPct val="150000"/>
              </a:lnSpc>
              <a:buFont typeface="Arial" panose="020B0604020202020204" pitchFamily="34" charset="0"/>
              <a:buChar char="•"/>
            </a:pPr>
            <a:r>
              <a:rPr lang="en-US" b="1" dirty="0"/>
              <a:t>Cross-platform integration:</a:t>
            </a:r>
            <a:r>
              <a:rPr lang="en-US" dirty="0"/>
              <a:t> Use the assistant in mobile apps, intranets, or CRM.</a:t>
            </a:r>
          </a:p>
          <a:p>
            <a:pPr>
              <a:lnSpc>
                <a:spcPct val="150000"/>
              </a:lnSpc>
            </a:pPr>
            <a:r>
              <a:rPr lang="en-US" b="1" dirty="0"/>
              <a:t>Scalability Options:</a:t>
            </a:r>
            <a:endParaRPr lang="en-US" dirty="0"/>
          </a:p>
          <a:p>
            <a:pPr marL="285750" indent="-195263">
              <a:lnSpc>
                <a:spcPct val="150000"/>
              </a:lnSpc>
              <a:buFont typeface="Arial" panose="020B0604020202020204" pitchFamily="34" charset="0"/>
              <a:buChar char="•"/>
            </a:pPr>
            <a:r>
              <a:rPr lang="en-US" dirty="0"/>
              <a:t>Multi-lingual support.</a:t>
            </a:r>
          </a:p>
          <a:p>
            <a:pPr marL="285750" indent="-195263">
              <a:lnSpc>
                <a:spcPct val="150000"/>
              </a:lnSpc>
              <a:buFont typeface="Arial" panose="020B0604020202020204" pitchFamily="34" charset="0"/>
              <a:buChar char="•"/>
            </a:pPr>
            <a:r>
              <a:rPr lang="en-US" dirty="0"/>
              <a:t>Integration with SAP, Odoo, or other ERPs.</a:t>
            </a:r>
          </a:p>
          <a:p>
            <a:pPr marL="285750" indent="-195263">
              <a:lnSpc>
                <a:spcPct val="150000"/>
              </a:lnSpc>
              <a:buFont typeface="Arial" panose="020B0604020202020204" pitchFamily="34" charset="0"/>
              <a:buChar char="•"/>
            </a:pPr>
            <a:r>
              <a:rPr lang="en-US" dirty="0"/>
              <a:t>Role-based conversation contexts.</a:t>
            </a:r>
          </a:p>
        </p:txBody>
      </p:sp>
    </p:spTree>
    <p:extLst>
      <p:ext uri="{BB962C8B-B14F-4D97-AF65-F5344CB8AC3E}">
        <p14:creationId xmlns:p14="http://schemas.microsoft.com/office/powerpoint/2010/main" val="2086397350"/>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0"/>
          <p:cNvSpPr txBox="1">
            <a:spLocks noGrp="1"/>
          </p:cNvSpPr>
          <p:nvPr>
            <p:ph type="ctrTitle" idx="4294967295"/>
          </p:nvPr>
        </p:nvSpPr>
        <p:spPr>
          <a:xfrm>
            <a:off x="255967" y="334685"/>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2800" b="1"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rPr>
              <a:t>REFERENCES </a:t>
            </a:r>
            <a:endParaRPr sz="3000" b="1" i="0" u="none" strike="noStrike" cap="none">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90" name="Google Shape;890;p8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23</a:t>
            </a:fld>
            <a:endParaRPr>
              <a:solidFill>
                <a:schemeClr val="dk1"/>
              </a:solidFill>
            </a:endParaRPr>
          </a:p>
        </p:txBody>
      </p:sp>
      <p:sp>
        <p:nvSpPr>
          <p:cNvPr id="891" name="Google Shape;891;p80"/>
          <p:cNvSpPr txBox="1"/>
          <p:nvPr/>
        </p:nvSpPr>
        <p:spPr>
          <a:xfrm>
            <a:off x="831273" y="893378"/>
            <a:ext cx="7566493" cy="358510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100000"/>
              </a:lnSpc>
              <a:spcBef>
                <a:spcPts val="0"/>
              </a:spcBef>
              <a:spcAft>
                <a:spcPts val="0"/>
              </a:spcAft>
              <a:buClr>
                <a:schemeClr val="accent2"/>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accent2"/>
              </a:buClr>
              <a:buSzPts val="1800"/>
              <a:buFont typeface="Arial" panose="020B0604020202020204"/>
              <a:buNone/>
            </a:pP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accent2"/>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accent2"/>
              </a:buClr>
              <a:buSzPts val="1800"/>
              <a:buFont typeface="Arial" panose="020B0604020202020204"/>
              <a:buNone/>
            </a:pPr>
            <a:endParaRPr sz="1800" b="0" i="1" u="none" strike="noStrike" cap="none">
              <a:solidFill>
                <a:srgbClr val="01173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accent2"/>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15000"/>
              </a:lnSpc>
              <a:spcBef>
                <a:spcPts val="0"/>
              </a:spcBef>
              <a:spcAft>
                <a:spcPts val="0"/>
              </a:spcAft>
              <a:buClr>
                <a:schemeClr val="accent2"/>
              </a:buClr>
              <a:buSzPts val="2400"/>
              <a:buFont typeface="Noto Sans Symbols"/>
              <a:buNone/>
            </a:pPr>
            <a:endPara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228600" algn="l" rtl="0">
              <a:lnSpc>
                <a:spcPct val="115000"/>
              </a:lnSpc>
              <a:spcBef>
                <a:spcPts val="800"/>
              </a:spcBef>
              <a:spcAft>
                <a:spcPts val="0"/>
              </a:spcAft>
              <a:buClr>
                <a:schemeClr val="accent1"/>
              </a:buClr>
              <a:buSzPts val="2400"/>
              <a:buFont typeface="Noto Sans Symbols"/>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92" name="Google Shape;892;p80"/>
          <p:cNvSpPr txBox="1"/>
          <p:nvPr/>
        </p:nvSpPr>
        <p:spPr>
          <a:xfrm>
            <a:off x="740550" y="882032"/>
            <a:ext cx="7566493" cy="3988419"/>
          </a:xfrm>
          <a:prstGeom prst="rect">
            <a:avLst/>
          </a:prstGeom>
          <a:noFill/>
          <a:ln>
            <a:noFill/>
          </a:ln>
        </p:spPr>
        <p:txBody>
          <a:bodyPr spcFirstLastPara="1" wrap="square" lIns="0" tIns="0" rIns="0" bIns="0" anchor="t" anchorCtr="0">
            <a:noAutofit/>
          </a:bodyPr>
          <a:lstStyle/>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Brown, I., &amp; Mues, C. (2012). An experimental comparison of classification algorithms for imbalanced credit scoring data sets. Expert Systems with Applications, 39(3), 3446-3453.</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Hand, D. J., &amp; Henley, W. E. (1997). Statistical classification methods in consumer credit scoring: a review. Journal of the Royal Statistical Society: Series A (Statistics in Society), 160(3), 523–541.</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Lessmann, S., </a:t>
            </a:r>
            <a:r>
              <a:rPr lang="en-US" sz="1100" spc="0" dirty="0" err="1">
                <a:effectLst/>
                <a:latin typeface="Times New Roman" panose="02020603050405020304" pitchFamily="18" charset="0"/>
                <a:ea typeface="Times New Roman" panose="02020603050405020304" pitchFamily="18" charset="0"/>
              </a:rPr>
              <a:t>Baesens</a:t>
            </a:r>
            <a:r>
              <a:rPr lang="en-US" sz="1100" spc="0" dirty="0">
                <a:effectLst/>
                <a:latin typeface="Times New Roman" panose="02020603050405020304" pitchFamily="18" charset="0"/>
                <a:ea typeface="Times New Roman" panose="02020603050405020304" pitchFamily="18" charset="0"/>
              </a:rPr>
              <a:t>, B., Seow, H.-V., &amp; Thomas, L. C. (2015). Benchmarking state-of-the-art classification algorithms for credit scoring: An update of research. European Journal of Operational Research, 247(1), 124–136.</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err="1">
                <a:effectLst/>
                <a:latin typeface="Times New Roman" panose="02020603050405020304" pitchFamily="18" charset="0"/>
                <a:ea typeface="Times New Roman" panose="02020603050405020304" pitchFamily="18" charset="0"/>
              </a:rPr>
              <a:t>Khandani</a:t>
            </a:r>
            <a:r>
              <a:rPr lang="en-US" sz="1100" spc="0" dirty="0">
                <a:effectLst/>
                <a:latin typeface="Times New Roman" panose="02020603050405020304" pitchFamily="18" charset="0"/>
                <a:ea typeface="Times New Roman" panose="02020603050405020304" pitchFamily="18" charset="0"/>
              </a:rPr>
              <a:t>, A. E., Kim, A. J., &amp; Lo, A. W. (2010). Consumer credit-risk models via machine-learning algorithms. Journal of Banking &amp; Finance, 34(11), 2767–2787.</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Thomas, L. C., Edelman, D. B., &amp; Crook, J. N. (2002). Credit Scoring and Its Applications. SIAM.</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Zhou, L., &amp; Wang, L. (2012). Credit scoring with a data mining approach based on support vector machines. Expert Systems with Applications, 39(3), 3441–3445.</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err="1">
                <a:effectLst/>
                <a:latin typeface="Times New Roman" panose="02020603050405020304" pitchFamily="18" charset="0"/>
                <a:ea typeface="Times New Roman" panose="02020603050405020304" pitchFamily="18" charset="0"/>
              </a:rPr>
              <a:t>Baesens</a:t>
            </a:r>
            <a:r>
              <a:rPr lang="en-US" sz="1100" spc="0" dirty="0">
                <a:effectLst/>
                <a:latin typeface="Times New Roman" panose="02020603050405020304" pitchFamily="18" charset="0"/>
                <a:ea typeface="Times New Roman" panose="02020603050405020304" pitchFamily="18" charset="0"/>
              </a:rPr>
              <a:t>, B., </a:t>
            </a:r>
            <a:r>
              <a:rPr lang="en-US" sz="1100" spc="0" dirty="0" err="1">
                <a:effectLst/>
                <a:latin typeface="Times New Roman" panose="02020603050405020304" pitchFamily="18" charset="0"/>
                <a:ea typeface="Times New Roman" panose="02020603050405020304" pitchFamily="18" charset="0"/>
              </a:rPr>
              <a:t>Setiono</a:t>
            </a:r>
            <a:r>
              <a:rPr lang="en-US" sz="1100" spc="0" dirty="0">
                <a:effectLst/>
                <a:latin typeface="Times New Roman" panose="02020603050405020304" pitchFamily="18" charset="0"/>
                <a:ea typeface="Times New Roman" panose="02020603050405020304" pitchFamily="18" charset="0"/>
              </a:rPr>
              <a:t>, R., Mues, C., &amp; </a:t>
            </a:r>
            <a:r>
              <a:rPr lang="en-US" sz="1100" spc="0" dirty="0" err="1">
                <a:effectLst/>
                <a:latin typeface="Times New Roman" panose="02020603050405020304" pitchFamily="18" charset="0"/>
                <a:ea typeface="Times New Roman" panose="02020603050405020304" pitchFamily="18" charset="0"/>
              </a:rPr>
              <a:t>Vanthienen</a:t>
            </a:r>
            <a:r>
              <a:rPr lang="en-US" sz="1100" spc="0" dirty="0">
                <a:effectLst/>
                <a:latin typeface="Times New Roman" panose="02020603050405020304" pitchFamily="18" charset="0"/>
                <a:ea typeface="Times New Roman" panose="02020603050405020304" pitchFamily="18" charset="0"/>
              </a:rPr>
              <a:t>, J. (2003). Using neural network rule extraction and decision tables for credit-risk evaluation. Management Science, 49(3), 312–329.</a:t>
            </a:r>
            <a:endParaRPr lang="en-IN" sz="1100" spc="0" dirty="0">
              <a:effectLst/>
              <a:latin typeface="Times New Roman" panose="02020603050405020304" pitchFamily="18" charset="0"/>
              <a:ea typeface="Times New Roman" panose="02020603050405020304" pitchFamily="18" charset="0"/>
            </a:endParaRPr>
          </a:p>
          <a:p>
            <a:pPr marL="342900" marR="362585" lvl="0" indent="-342900" algn="just">
              <a:lnSpc>
                <a:spcPct val="150000"/>
              </a:lnSpc>
              <a:buSzPts val="1150"/>
              <a:buFont typeface="Times New Roman" panose="02020603050405020304" pitchFamily="18" charset="0"/>
              <a:buAutoNum type="arabicParenR"/>
              <a:tabLst>
                <a:tab pos="450215" algn="l"/>
              </a:tabLst>
            </a:pPr>
            <a:r>
              <a:rPr lang="en-US" sz="1100" spc="0" dirty="0">
                <a:effectLst/>
                <a:latin typeface="Times New Roman" panose="02020603050405020304" pitchFamily="18" charset="0"/>
                <a:ea typeface="Times New Roman" panose="02020603050405020304" pitchFamily="18" charset="0"/>
              </a:rPr>
              <a:t>Martens, D., </a:t>
            </a:r>
            <a:r>
              <a:rPr lang="en-US" sz="1100" spc="0" dirty="0" err="1">
                <a:effectLst/>
                <a:latin typeface="Times New Roman" panose="02020603050405020304" pitchFamily="18" charset="0"/>
                <a:ea typeface="Times New Roman" panose="02020603050405020304" pitchFamily="18" charset="0"/>
              </a:rPr>
              <a:t>Baesens</a:t>
            </a:r>
            <a:r>
              <a:rPr lang="en-US" sz="1100" spc="0" dirty="0">
                <a:effectLst/>
                <a:latin typeface="Times New Roman" panose="02020603050405020304" pitchFamily="18" charset="0"/>
                <a:ea typeface="Times New Roman" panose="02020603050405020304" pitchFamily="18" charset="0"/>
              </a:rPr>
              <a:t>, B., Van </a:t>
            </a:r>
            <a:r>
              <a:rPr lang="en-US" sz="1100" spc="0" dirty="0" err="1">
                <a:effectLst/>
                <a:latin typeface="Times New Roman" panose="02020603050405020304" pitchFamily="18" charset="0"/>
                <a:ea typeface="Times New Roman" panose="02020603050405020304" pitchFamily="18" charset="0"/>
              </a:rPr>
              <a:t>Gestel</a:t>
            </a:r>
            <a:r>
              <a:rPr lang="en-US" sz="1100" spc="0" dirty="0">
                <a:effectLst/>
                <a:latin typeface="Times New Roman" panose="02020603050405020304" pitchFamily="18" charset="0"/>
                <a:ea typeface="Times New Roman" panose="02020603050405020304" pitchFamily="18" charset="0"/>
              </a:rPr>
              <a:t>, T., &amp; </a:t>
            </a:r>
            <a:r>
              <a:rPr lang="en-US" sz="1100" spc="0" dirty="0" err="1">
                <a:effectLst/>
                <a:latin typeface="Times New Roman" panose="02020603050405020304" pitchFamily="18" charset="0"/>
                <a:ea typeface="Times New Roman" panose="02020603050405020304" pitchFamily="18" charset="0"/>
              </a:rPr>
              <a:t>Vanthienen</a:t>
            </a:r>
            <a:r>
              <a:rPr lang="en-US" sz="1100" spc="0" dirty="0">
                <a:effectLst/>
                <a:latin typeface="Times New Roman" panose="02020603050405020304" pitchFamily="18" charset="0"/>
                <a:ea typeface="Times New Roman" panose="02020603050405020304" pitchFamily="18" charset="0"/>
              </a:rPr>
              <a:t>, J. (2007). Comprehensible credit scoring models using rule extraction from support vector machines. European Journal of Operational Research, 183(3), 1466–1476.</a:t>
            </a:r>
            <a:endParaRPr lang="en-IN" sz="1100" spc="0" dirty="0">
              <a:effectLst/>
              <a:latin typeface="Times New Roman" panose="02020603050405020304" pitchFamily="18" charset="0"/>
              <a:ea typeface="Times New Roman" panose="02020603050405020304" pitchFamily="18" charset="0"/>
            </a:endParaRPr>
          </a:p>
        </p:txBody>
      </p:sp>
      <p:sp>
        <p:nvSpPr>
          <p:cNvPr id="893" name="Google Shape;893;p80"/>
          <p:cNvSpPr/>
          <p:nvPr/>
        </p:nvSpPr>
        <p:spPr>
          <a:xfrm rot="2466640">
            <a:off x="8146668" y="-65924"/>
            <a:ext cx="320750" cy="3438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4" name="Google Shape;894;p80"/>
          <p:cNvSpPr/>
          <p:nvPr/>
        </p:nvSpPr>
        <p:spPr>
          <a:xfrm rot="2466640">
            <a:off x="8299068" y="86476"/>
            <a:ext cx="320750" cy="3438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Google Shape;909;p82" descr="How White Matter Helps the Brain's Gray Matter Function | HowStuffWorks"/>
          <p:cNvPicPr preferRelativeResize="0"/>
          <p:nvPr/>
        </p:nvPicPr>
        <p:blipFill rotWithShape="1">
          <a:blip r:embed="rId3"/>
          <a:srcRect/>
          <a:stretch>
            <a:fillRect/>
          </a:stretch>
        </p:blipFill>
        <p:spPr>
          <a:xfrm>
            <a:off x="0" y="0"/>
            <a:ext cx="9452146" cy="5143500"/>
          </a:xfrm>
          <a:prstGeom prst="rect">
            <a:avLst/>
          </a:prstGeom>
          <a:noFill/>
          <a:ln>
            <a:noFill/>
          </a:ln>
        </p:spPr>
      </p:pic>
      <p:sp>
        <p:nvSpPr>
          <p:cNvPr id="910" name="Google Shape;910;p82"/>
          <p:cNvSpPr/>
          <p:nvPr/>
        </p:nvSpPr>
        <p:spPr>
          <a:xfrm>
            <a:off x="750757" y="710438"/>
            <a:ext cx="7950631" cy="16388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i="0" u="none" strike="noStrike" cap="none"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THANK YOU</a:t>
            </a:r>
          </a:p>
          <a:p>
            <a:pPr marL="285750" indent="-285750">
              <a:lnSpc>
                <a:spcPct val="150000"/>
              </a:lnSpc>
              <a:buClr>
                <a:schemeClr val="lt1"/>
              </a:buClr>
              <a:buSzPts val="1400"/>
              <a:buFont typeface="Arial" panose="020B0604020202020204"/>
              <a:buChar char="•"/>
            </a:pPr>
            <a:r>
              <a:rPr lang="en-US" sz="14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Dr. Thirumal (Supervisor)</a:t>
            </a:r>
            <a:endParaRPr lang="en-US"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lnSpc>
                <a:spcPct val="150000"/>
              </a:lnSpc>
              <a:spcBef>
                <a:spcPts val="0"/>
              </a:spcBef>
              <a:spcAft>
                <a:spcPts val="0"/>
              </a:spcAft>
              <a:buClr>
                <a:schemeClr val="lt1"/>
              </a:buClr>
              <a:buSzPts val="1400"/>
              <a:buFont typeface="Arial" panose="020B0604020202020204"/>
              <a:buChar char="•"/>
            </a:pPr>
            <a:r>
              <a:rPr lang="en-US" sz="14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Dr. Kumar (Supervisor)</a:t>
            </a:r>
          </a:p>
          <a:p>
            <a:pPr marL="342900" marR="0" lvl="0" indent="-254000" algn="l" rtl="0">
              <a:lnSpc>
                <a:spcPct val="150000"/>
              </a:lnSpc>
              <a:spcBef>
                <a:spcPts val="0"/>
              </a:spcBef>
              <a:spcAft>
                <a:spcPts val="0"/>
              </a:spcAft>
              <a:buClr>
                <a:schemeClr val="lt1"/>
              </a:buClr>
              <a:buSzPts val="1400"/>
              <a:buFont typeface="Arial" panose="020B0604020202020204"/>
              <a:buNone/>
            </a:pPr>
            <a:endParaRPr lang="en-US" sz="14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6E2BD1CC-CFEB-3339-370A-2446274FEF23}"/>
            </a:ext>
          </a:extLst>
        </p:cNvPr>
        <p:cNvGrpSpPr/>
        <p:nvPr/>
      </p:nvGrpSpPr>
      <p:grpSpPr>
        <a:xfrm>
          <a:off x="0" y="0"/>
          <a:ext cx="0" cy="0"/>
          <a:chOff x="0" y="0"/>
          <a:chExt cx="0" cy="0"/>
        </a:xfrm>
      </p:grpSpPr>
      <p:sp>
        <p:nvSpPr>
          <p:cNvPr id="236" name="Google Shape;236;p16">
            <a:extLst>
              <a:ext uri="{FF2B5EF4-FFF2-40B4-BE49-F238E27FC236}">
                <a16:creationId xmlns:a16="http://schemas.microsoft.com/office/drawing/2014/main" id="{388A09FC-C68A-AAB6-98EE-6D4473D27A76}"/>
              </a:ext>
            </a:extLst>
          </p:cNvPr>
          <p:cNvSpPr txBox="1">
            <a:spLocks noGrp="1"/>
          </p:cNvSpPr>
          <p:nvPr>
            <p:ph type="ctrTitle" idx="4294967295"/>
          </p:nvPr>
        </p:nvSpPr>
        <p:spPr>
          <a:xfrm>
            <a:off x="392959" y="67054"/>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30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Problem Inferred</a:t>
            </a:r>
            <a:endParaRPr sz="3000" b="1" i="0" u="none" strike="noStrike" cap="none" dirty="0">
              <a:solidFill>
                <a:schemeClr val="accent2"/>
              </a:solidFill>
              <a:latin typeface="Zilla Slab SemiBold"/>
              <a:ea typeface="Zilla Slab SemiBold"/>
              <a:cs typeface="Zilla Slab SemiBold"/>
              <a:sym typeface="Zilla Slab SemiBold"/>
            </a:endParaRPr>
          </a:p>
        </p:txBody>
      </p:sp>
      <p:sp>
        <p:nvSpPr>
          <p:cNvPr id="237" name="Google Shape;237;p16">
            <a:extLst>
              <a:ext uri="{FF2B5EF4-FFF2-40B4-BE49-F238E27FC236}">
                <a16:creationId xmlns:a16="http://schemas.microsoft.com/office/drawing/2014/main" id="{793F4ED2-2EC7-50DC-B4F5-68633D754301}"/>
              </a:ext>
            </a:extLst>
          </p:cNvPr>
          <p:cNvSpPr txBox="1">
            <a:spLocks noGrp="1"/>
          </p:cNvSpPr>
          <p:nvPr>
            <p:ph type="subTitle" idx="4294967295"/>
          </p:nvPr>
        </p:nvSpPr>
        <p:spPr>
          <a:xfrm>
            <a:off x="210208" y="893378"/>
            <a:ext cx="8187558" cy="3920360"/>
          </a:xfrm>
          <a:prstGeom prst="rect">
            <a:avLst/>
          </a:prstGeom>
          <a:noFill/>
          <a:ln>
            <a:noFill/>
          </a:ln>
        </p:spPr>
        <p:txBody>
          <a:bodyPr spcFirstLastPara="1" wrap="square" lIns="0" tIns="0" rIns="0" bIns="0" anchor="t" anchorCtr="0">
            <a:noAutofit/>
          </a:bodyPr>
          <a:lstStyle/>
          <a:p>
            <a:pPr marL="457200" marR="0" lvl="0" indent="-228600" algn="just" rtl="0">
              <a:lnSpc>
                <a:spcPct val="115000"/>
              </a:lnSpc>
              <a:spcBef>
                <a:spcPts val="0"/>
              </a:spcBef>
              <a:spcAft>
                <a:spcPts val="0"/>
              </a:spcAft>
              <a:buClr>
                <a:schemeClr val="accent2"/>
              </a:buClr>
              <a:buSzPts val="2400"/>
              <a:buFont typeface="Arial" panose="020B0604020202020204"/>
              <a:buNone/>
            </a:pPr>
            <a:endParaRPr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228600" algn="just" rtl="0">
              <a:lnSpc>
                <a:spcPct val="115000"/>
              </a:lnSpc>
              <a:spcBef>
                <a:spcPts val="800"/>
              </a:spcBef>
              <a:spcAft>
                <a:spcPts val="0"/>
              </a:spcAft>
              <a:buClr>
                <a:schemeClr val="accent1"/>
              </a:buClr>
              <a:buSzPts val="2400"/>
              <a:buFont typeface="Arial" panose="020B0604020202020204"/>
              <a:buNone/>
            </a:pPr>
            <a:endParaRPr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16">
            <a:extLst>
              <a:ext uri="{FF2B5EF4-FFF2-40B4-BE49-F238E27FC236}">
                <a16:creationId xmlns:a16="http://schemas.microsoft.com/office/drawing/2014/main" id="{52EAA81F-48C5-0796-3570-0AF79A75D5A4}"/>
              </a:ext>
            </a:extLst>
          </p:cNvPr>
          <p:cNvSpPr/>
          <p:nvPr/>
        </p:nvSpPr>
        <p:spPr>
          <a:xfrm>
            <a:off x="8123581" y="4673651"/>
            <a:ext cx="345435" cy="32983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p16">
            <a:extLst>
              <a:ext uri="{FF2B5EF4-FFF2-40B4-BE49-F238E27FC236}">
                <a16:creationId xmlns:a16="http://schemas.microsoft.com/office/drawing/2014/main" id="{F722D6FA-4DA7-B66B-50ED-EAF5181943F6}"/>
              </a:ext>
            </a:extLst>
          </p:cNvPr>
          <p:cNvSpPr/>
          <p:nvPr/>
        </p:nvSpPr>
        <p:spPr>
          <a:xfrm rot="-1609576">
            <a:off x="7895080" y="35096"/>
            <a:ext cx="345389" cy="3297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 name="Google Shape;240;p16">
            <a:extLst>
              <a:ext uri="{FF2B5EF4-FFF2-40B4-BE49-F238E27FC236}">
                <a16:creationId xmlns:a16="http://schemas.microsoft.com/office/drawing/2014/main" id="{92AFEAD3-2C69-9E25-FC02-6FEA8396BC65}"/>
              </a:ext>
            </a:extLst>
          </p:cNvPr>
          <p:cNvSpPr/>
          <p:nvPr/>
        </p:nvSpPr>
        <p:spPr>
          <a:xfrm rot="2926099">
            <a:off x="8795427" y="4536426"/>
            <a:ext cx="258659" cy="2469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 name="Google Shape;241;p16">
            <a:extLst>
              <a:ext uri="{FF2B5EF4-FFF2-40B4-BE49-F238E27FC236}">
                <a16:creationId xmlns:a16="http://schemas.microsoft.com/office/drawing/2014/main" id="{885E678B-D695-4FE0-2D96-6418DF9F32B5}"/>
              </a:ext>
            </a:extLst>
          </p:cNvPr>
          <p:cNvSpPr/>
          <p:nvPr/>
        </p:nvSpPr>
        <p:spPr>
          <a:xfrm rot="-1609140">
            <a:off x="8703708" y="132969"/>
            <a:ext cx="233031" cy="2225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 name="Google Shape;242;p16">
            <a:extLst>
              <a:ext uri="{FF2B5EF4-FFF2-40B4-BE49-F238E27FC236}">
                <a16:creationId xmlns:a16="http://schemas.microsoft.com/office/drawing/2014/main" id="{DD09B3D4-34D5-00D0-A81D-D1FAB51547D2}"/>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3</a:t>
            </a:fld>
            <a:endParaRPr>
              <a:solidFill>
                <a:schemeClr val="dk1"/>
              </a:solidFill>
            </a:endParaRPr>
          </a:p>
        </p:txBody>
      </p:sp>
      <p:sp>
        <p:nvSpPr>
          <p:cNvPr id="3" name="TextBox 2">
            <a:extLst>
              <a:ext uri="{FF2B5EF4-FFF2-40B4-BE49-F238E27FC236}">
                <a16:creationId xmlns:a16="http://schemas.microsoft.com/office/drawing/2014/main" id="{B5503F13-9EAB-61DF-3C55-A8548A084FE0}"/>
              </a:ext>
            </a:extLst>
          </p:cNvPr>
          <p:cNvSpPr txBox="1"/>
          <p:nvPr/>
        </p:nvSpPr>
        <p:spPr>
          <a:xfrm>
            <a:off x="485774" y="482573"/>
            <a:ext cx="8180271" cy="4456476"/>
          </a:xfrm>
          <a:prstGeom prst="rect">
            <a:avLst/>
          </a:prstGeom>
          <a:noFill/>
        </p:spPr>
        <p:txBody>
          <a:bodyPr wrap="square">
            <a:spAutoFit/>
          </a:bodyPr>
          <a:lstStyle/>
          <a:p>
            <a:pPr algn="just"/>
            <a:r>
              <a:rPr lang="en-US" sz="1300" dirty="0"/>
              <a:t>Current ERP systems are rich in functionality but poor in user experience for most employees. They demand significant user training and technical knowledge and users often struggle with accessing the right data or performing actions quickly, leading to reduced productivity and increased operational costs.</a:t>
            </a:r>
          </a:p>
          <a:p>
            <a:pPr algn="just">
              <a:lnSpc>
                <a:spcPct val="150000"/>
              </a:lnSpc>
            </a:pPr>
            <a:r>
              <a:rPr lang="en-US" sz="1300" dirty="0"/>
              <a:t>A solution is needed to: </a:t>
            </a:r>
          </a:p>
          <a:p>
            <a:pPr marL="355600" indent="-174625" algn="just">
              <a:lnSpc>
                <a:spcPct val="150000"/>
              </a:lnSpc>
              <a:buFont typeface="Arial" panose="020B0604020202020204" pitchFamily="34" charset="0"/>
              <a:buChar char="•"/>
            </a:pPr>
            <a:r>
              <a:rPr lang="en-US" sz="1300" dirty="0"/>
              <a:t>Simplify ERP interactions using natural language.</a:t>
            </a:r>
          </a:p>
          <a:p>
            <a:pPr marL="355600" indent="-174625" algn="just">
              <a:lnSpc>
                <a:spcPct val="150000"/>
              </a:lnSpc>
              <a:buFont typeface="Arial" panose="020B0604020202020204" pitchFamily="34" charset="0"/>
              <a:buChar char="•"/>
            </a:pPr>
            <a:r>
              <a:rPr lang="en-US" sz="1300" dirty="0"/>
              <a:t>Minimize the need for extensive coding or customization. </a:t>
            </a:r>
          </a:p>
          <a:p>
            <a:pPr marL="355600" indent="-174625" algn="just">
              <a:lnSpc>
                <a:spcPct val="150000"/>
              </a:lnSpc>
              <a:buFont typeface="Arial" panose="020B0604020202020204" pitchFamily="34" charset="0"/>
              <a:buChar char="•"/>
            </a:pPr>
            <a:r>
              <a:rPr lang="en-US" sz="1300" dirty="0"/>
              <a:t>Improve ERP accessibility for non-technical users</a:t>
            </a:r>
          </a:p>
          <a:p>
            <a:pPr marL="180975" algn="just">
              <a:lnSpc>
                <a:spcPct val="150000"/>
              </a:lnSpc>
            </a:pPr>
            <a:endParaRPr lang="en-US" sz="1300" dirty="0"/>
          </a:p>
          <a:p>
            <a:r>
              <a:rPr lang="en-US" sz="1300" b="1" dirty="0"/>
              <a:t> </a:t>
            </a:r>
            <a:r>
              <a:rPr lang="en-US" sz="1300" b="1" u="sng" dirty="0"/>
              <a:t>Key problems identified include:</a:t>
            </a:r>
          </a:p>
          <a:p>
            <a:pPr marL="285750" indent="-195263">
              <a:lnSpc>
                <a:spcPct val="150000"/>
              </a:lnSpc>
              <a:buFont typeface="Arial" panose="020B0604020202020204" pitchFamily="34" charset="0"/>
              <a:buChar char="•"/>
            </a:pPr>
            <a:r>
              <a:rPr lang="en-US" sz="1300" b="1" dirty="0"/>
              <a:t>Complex UI &amp; workflows: </a:t>
            </a:r>
            <a:r>
              <a:rPr lang="en-US" sz="1300" dirty="0"/>
              <a:t>Most ERP interfaces are designed for power users, not general staff.</a:t>
            </a:r>
          </a:p>
          <a:p>
            <a:pPr marL="285750" indent="-195263">
              <a:lnSpc>
                <a:spcPct val="150000"/>
              </a:lnSpc>
              <a:buFont typeface="Arial" panose="020B0604020202020204" pitchFamily="34" charset="0"/>
              <a:buChar char="•"/>
            </a:pPr>
            <a:r>
              <a:rPr lang="en-US" sz="1300" b="1" dirty="0"/>
              <a:t>Lack of intuitive search:</a:t>
            </a:r>
            <a:r>
              <a:rPr lang="en-US" sz="1300" dirty="0"/>
              <a:t> Searching for information like "What is my pending leave balance?" often requires navigating multiple screens.</a:t>
            </a:r>
          </a:p>
          <a:p>
            <a:pPr marL="285750" indent="-195263">
              <a:lnSpc>
                <a:spcPct val="150000"/>
              </a:lnSpc>
              <a:buFont typeface="Arial" panose="020B0604020202020204" pitchFamily="34" charset="0"/>
              <a:buChar char="•"/>
            </a:pPr>
            <a:r>
              <a:rPr lang="en-US" sz="1300" b="1" dirty="0"/>
              <a:t>IT dependency:</a:t>
            </a:r>
            <a:r>
              <a:rPr lang="en-US" sz="1300" dirty="0"/>
              <a:t> Non-technical users often rely on IT or ERP admins to run reports or queries.</a:t>
            </a:r>
          </a:p>
          <a:p>
            <a:pPr marL="285750" indent="-195263">
              <a:lnSpc>
                <a:spcPct val="150000"/>
              </a:lnSpc>
              <a:buFont typeface="Arial" panose="020B0604020202020204" pitchFamily="34" charset="0"/>
              <a:buChar char="•"/>
            </a:pPr>
            <a:r>
              <a:rPr lang="en-US" sz="1300" b="1" dirty="0"/>
              <a:t>No contextual help:</a:t>
            </a:r>
            <a:r>
              <a:rPr lang="en-US" sz="1300" dirty="0"/>
              <a:t> Current ERP systems lack AI-driven assistance or recommendations based on prior interactions. This leads to inefficiencies, delays, and reduced adoption of ERP features, which this project aims to address.    </a:t>
            </a:r>
          </a:p>
        </p:txBody>
      </p:sp>
    </p:spTree>
    <p:extLst>
      <p:ext uri="{BB962C8B-B14F-4D97-AF65-F5344CB8AC3E}">
        <p14:creationId xmlns:p14="http://schemas.microsoft.com/office/powerpoint/2010/main" val="225974636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63093055-C3FB-CF2C-644E-8E69351CB5F9}"/>
            </a:ext>
          </a:extLst>
        </p:cNvPr>
        <p:cNvGrpSpPr/>
        <p:nvPr/>
      </p:nvGrpSpPr>
      <p:grpSpPr>
        <a:xfrm>
          <a:off x="0" y="0"/>
          <a:ext cx="0" cy="0"/>
          <a:chOff x="0" y="0"/>
          <a:chExt cx="0" cy="0"/>
        </a:xfrm>
      </p:grpSpPr>
      <p:sp>
        <p:nvSpPr>
          <p:cNvPr id="247" name="Google Shape;247;p17">
            <a:extLst>
              <a:ext uri="{FF2B5EF4-FFF2-40B4-BE49-F238E27FC236}">
                <a16:creationId xmlns:a16="http://schemas.microsoft.com/office/drawing/2014/main" id="{AA511B6C-8DE3-3F95-6B40-D08362042BFC}"/>
              </a:ext>
            </a:extLst>
          </p:cNvPr>
          <p:cNvSpPr txBox="1">
            <a:spLocks noGrp="1"/>
          </p:cNvSpPr>
          <p:nvPr>
            <p:ph type="ctrTitle" idx="4294967295"/>
          </p:nvPr>
        </p:nvSpPr>
        <p:spPr>
          <a:xfrm>
            <a:off x="361823" y="246825"/>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Objective</a:t>
            </a:r>
            <a:endParaRPr sz="2800" b="1" i="0" u="none" strike="noStrike" cap="none" dirty="0">
              <a:solidFill>
                <a:schemeClr val="accent2"/>
              </a:solidFill>
              <a:latin typeface="Zilla Slab SemiBold"/>
              <a:ea typeface="Zilla Slab SemiBold"/>
              <a:cs typeface="Zilla Slab SemiBold"/>
              <a:sym typeface="Zilla Slab SemiBold"/>
            </a:endParaRPr>
          </a:p>
        </p:txBody>
      </p:sp>
      <p:sp>
        <p:nvSpPr>
          <p:cNvPr id="249" name="Google Shape;249;p17">
            <a:extLst>
              <a:ext uri="{FF2B5EF4-FFF2-40B4-BE49-F238E27FC236}">
                <a16:creationId xmlns:a16="http://schemas.microsoft.com/office/drawing/2014/main" id="{34FE8A3F-B84F-A2A8-6936-9902FD58B442}"/>
              </a:ext>
            </a:extLst>
          </p:cNvPr>
          <p:cNvSpPr/>
          <p:nvPr/>
        </p:nvSpPr>
        <p:spPr>
          <a:xfrm>
            <a:off x="8123581" y="4673651"/>
            <a:ext cx="345435" cy="32983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 name="Google Shape;250;p17">
            <a:extLst>
              <a:ext uri="{FF2B5EF4-FFF2-40B4-BE49-F238E27FC236}">
                <a16:creationId xmlns:a16="http://schemas.microsoft.com/office/drawing/2014/main" id="{FDA72B70-BE8F-B26B-2C1E-CDBC442C9E34}"/>
              </a:ext>
            </a:extLst>
          </p:cNvPr>
          <p:cNvSpPr/>
          <p:nvPr/>
        </p:nvSpPr>
        <p:spPr>
          <a:xfrm rot="2466640">
            <a:off x="7171179" y="189605"/>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 name="Google Shape;251;p17">
            <a:extLst>
              <a:ext uri="{FF2B5EF4-FFF2-40B4-BE49-F238E27FC236}">
                <a16:creationId xmlns:a16="http://schemas.microsoft.com/office/drawing/2014/main" id="{D7283EBA-9AEC-92BA-CC6F-77B22C7DEC01}"/>
              </a:ext>
            </a:extLst>
          </p:cNvPr>
          <p:cNvSpPr/>
          <p:nvPr/>
        </p:nvSpPr>
        <p:spPr>
          <a:xfrm rot="-1609576">
            <a:off x="7895080" y="35096"/>
            <a:ext cx="345389" cy="3297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 name="Google Shape;252;p17">
            <a:extLst>
              <a:ext uri="{FF2B5EF4-FFF2-40B4-BE49-F238E27FC236}">
                <a16:creationId xmlns:a16="http://schemas.microsoft.com/office/drawing/2014/main" id="{AB1262A5-8769-5D2B-B01B-67287410683A}"/>
              </a:ext>
            </a:extLst>
          </p:cNvPr>
          <p:cNvSpPr/>
          <p:nvPr/>
        </p:nvSpPr>
        <p:spPr>
          <a:xfrm rot="2926099">
            <a:off x="8795427" y="4536426"/>
            <a:ext cx="258659" cy="2469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 name="Google Shape;253;p17">
            <a:extLst>
              <a:ext uri="{FF2B5EF4-FFF2-40B4-BE49-F238E27FC236}">
                <a16:creationId xmlns:a16="http://schemas.microsoft.com/office/drawing/2014/main" id="{B0EFE2E5-B9AA-B50B-649B-C7D364FC50EF}"/>
              </a:ext>
            </a:extLst>
          </p:cNvPr>
          <p:cNvSpPr/>
          <p:nvPr/>
        </p:nvSpPr>
        <p:spPr>
          <a:xfrm rot="-1609140">
            <a:off x="8703708" y="132969"/>
            <a:ext cx="233031" cy="2225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 name="Google Shape;254;p17">
            <a:extLst>
              <a:ext uri="{FF2B5EF4-FFF2-40B4-BE49-F238E27FC236}">
                <a16:creationId xmlns:a16="http://schemas.microsoft.com/office/drawing/2014/main" id="{8F8AC265-B7CD-7465-3F94-64258FB6F461}"/>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4</a:t>
            </a:fld>
            <a:endParaRPr>
              <a:solidFill>
                <a:schemeClr val="dk1"/>
              </a:solidFill>
            </a:endParaRPr>
          </a:p>
        </p:txBody>
      </p:sp>
      <p:sp>
        <p:nvSpPr>
          <p:cNvPr id="3" name="TextBox 2">
            <a:extLst>
              <a:ext uri="{FF2B5EF4-FFF2-40B4-BE49-F238E27FC236}">
                <a16:creationId xmlns:a16="http://schemas.microsoft.com/office/drawing/2014/main" id="{CBB530A6-F1ED-4BA2-97D0-9F5F676EF795}"/>
              </a:ext>
            </a:extLst>
          </p:cNvPr>
          <p:cNvSpPr txBox="1"/>
          <p:nvPr/>
        </p:nvSpPr>
        <p:spPr>
          <a:xfrm>
            <a:off x="541704" y="737032"/>
            <a:ext cx="7834759" cy="3607206"/>
          </a:xfrm>
          <a:prstGeom prst="rect">
            <a:avLst/>
          </a:prstGeom>
          <a:noFill/>
        </p:spPr>
        <p:txBody>
          <a:bodyPr wrap="square">
            <a:spAutoFit/>
          </a:bodyPr>
          <a:lstStyle/>
          <a:p>
            <a:pPr>
              <a:lnSpc>
                <a:spcPct val="150000"/>
              </a:lnSpc>
            </a:pPr>
            <a:r>
              <a:rPr lang="en-IN" dirty="0"/>
              <a:t>The primary objective of this project is </a:t>
            </a:r>
            <a:r>
              <a:rPr lang="en-US" dirty="0"/>
              <a:t>to create a smart assistant that simplifies ERP interaction using AI while requiring minimal development effort through low-code tools.</a:t>
            </a:r>
          </a:p>
          <a:p>
            <a:pPr>
              <a:lnSpc>
                <a:spcPct val="150000"/>
              </a:lnSpc>
            </a:pPr>
            <a:r>
              <a:rPr lang="en-US" b="1" dirty="0"/>
              <a:t>Key Objectives:</a:t>
            </a:r>
            <a:endParaRPr lang="en-US" dirty="0"/>
          </a:p>
          <a:p>
            <a:pPr marL="355600" indent="-174625">
              <a:lnSpc>
                <a:spcPct val="150000"/>
              </a:lnSpc>
              <a:buFont typeface="Arial" panose="020B0604020202020204" pitchFamily="34" charset="0"/>
              <a:buChar char="•"/>
            </a:pPr>
            <a:r>
              <a:rPr lang="en-US" dirty="0"/>
              <a:t>Design a conversational assistant interface inside Oracle APEX.</a:t>
            </a:r>
          </a:p>
          <a:p>
            <a:pPr marL="355600" indent="-174625">
              <a:lnSpc>
                <a:spcPct val="150000"/>
              </a:lnSpc>
              <a:buFont typeface="Arial" panose="020B0604020202020204" pitchFamily="34" charset="0"/>
              <a:buChar char="•"/>
            </a:pPr>
            <a:r>
              <a:rPr lang="en-US" dirty="0"/>
              <a:t>Integrate LLMs to understand user queries and perform ERP actions.</a:t>
            </a:r>
          </a:p>
          <a:p>
            <a:pPr marL="355600" indent="-174625">
              <a:lnSpc>
                <a:spcPct val="150000"/>
              </a:lnSpc>
              <a:buFont typeface="Arial" panose="020B0604020202020204" pitchFamily="34" charset="0"/>
              <a:buChar char="•"/>
            </a:pPr>
            <a:r>
              <a:rPr lang="en-US" dirty="0"/>
              <a:t>Use a RAG model to retrieve relevant ERP documents and data.</a:t>
            </a:r>
          </a:p>
          <a:p>
            <a:pPr marL="355600" indent="-174625">
              <a:lnSpc>
                <a:spcPct val="150000"/>
              </a:lnSpc>
              <a:buFont typeface="Arial" panose="020B0604020202020204" pitchFamily="34" charset="0"/>
              <a:buChar char="•"/>
            </a:pPr>
            <a:r>
              <a:rPr lang="en-US" dirty="0"/>
              <a:t>Minimize technical overhead by using low-code tools and reusable components.</a:t>
            </a:r>
          </a:p>
          <a:p>
            <a:pPr>
              <a:lnSpc>
                <a:spcPct val="150000"/>
              </a:lnSpc>
            </a:pPr>
            <a:r>
              <a:rPr lang="en-US" b="1" dirty="0"/>
              <a:t>Sub-objectives:</a:t>
            </a:r>
            <a:endParaRPr lang="en-US" dirty="0"/>
          </a:p>
          <a:p>
            <a:pPr marL="355600" indent="-174625">
              <a:lnSpc>
                <a:spcPct val="150000"/>
              </a:lnSpc>
              <a:buFont typeface="Arial" panose="020B0604020202020204" pitchFamily="34" charset="0"/>
              <a:buChar char="•"/>
            </a:pPr>
            <a:r>
              <a:rPr lang="en-US" dirty="0"/>
              <a:t>Improve accessibility of ERP data and reports.</a:t>
            </a:r>
          </a:p>
          <a:p>
            <a:pPr marL="355600" indent="-174625">
              <a:lnSpc>
                <a:spcPct val="150000"/>
              </a:lnSpc>
              <a:buFont typeface="Arial" panose="020B0604020202020204" pitchFamily="34" charset="0"/>
              <a:buChar char="•"/>
            </a:pPr>
            <a:r>
              <a:rPr lang="en-US" dirty="0"/>
              <a:t>Build an extensible architecture for future ERP modules.</a:t>
            </a:r>
          </a:p>
          <a:p>
            <a:pPr marL="355600" indent="-174625">
              <a:lnSpc>
                <a:spcPct val="150000"/>
              </a:lnSpc>
              <a:buFont typeface="Arial" panose="020B0604020202020204" pitchFamily="34" charset="0"/>
              <a:buChar char="•"/>
            </a:pPr>
            <a:r>
              <a:rPr lang="en-US" dirty="0"/>
              <a:t>Provide a secure and scalable framework for enterprise use.</a:t>
            </a:r>
            <a:endParaRPr lang="en-IN" dirty="0"/>
          </a:p>
        </p:txBody>
      </p:sp>
    </p:spTree>
    <p:extLst>
      <p:ext uri="{BB962C8B-B14F-4D97-AF65-F5344CB8AC3E}">
        <p14:creationId xmlns:p14="http://schemas.microsoft.com/office/powerpoint/2010/main" val="33216913"/>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r>
              <a:rPr lang="en-US"/>
              <a:t>*</a:t>
            </a:r>
          </a:p>
        </p:txBody>
      </p:sp>
      <p:sp>
        <p:nvSpPr>
          <p:cNvPr id="5" name="TextBox 4">
            <a:extLst>
              <a:ext uri="{FF2B5EF4-FFF2-40B4-BE49-F238E27FC236}">
                <a16:creationId xmlns:a16="http://schemas.microsoft.com/office/drawing/2014/main" id="{CCE5C91A-DBF0-CC14-2A10-54E9221D2BF7}"/>
              </a:ext>
            </a:extLst>
          </p:cNvPr>
          <p:cNvSpPr txBox="1"/>
          <p:nvPr/>
        </p:nvSpPr>
        <p:spPr>
          <a:xfrm>
            <a:off x="508174" y="771552"/>
            <a:ext cx="7847350" cy="3930371"/>
          </a:xfrm>
          <a:prstGeom prst="rect">
            <a:avLst/>
          </a:prstGeom>
          <a:noFill/>
        </p:spPr>
        <p:txBody>
          <a:bodyPr wrap="square">
            <a:spAutoFit/>
          </a:bodyPr>
          <a:lstStyle/>
          <a:p>
            <a:pPr>
              <a:lnSpc>
                <a:spcPct val="150000"/>
              </a:lnSpc>
            </a:pPr>
            <a:r>
              <a:rPr lang="en-US" dirty="0"/>
              <a:t>This project focuses on the design and development of a prototype AI assistant integrated into a low-code ERP platform. It does not aim to replace existing ERP systems but to enhance user interaction.</a:t>
            </a:r>
          </a:p>
          <a:p>
            <a:pPr>
              <a:lnSpc>
                <a:spcPct val="150000"/>
              </a:lnSpc>
            </a:pPr>
            <a:r>
              <a:rPr lang="en-US" b="1" dirty="0"/>
              <a:t>Within Scope:</a:t>
            </a:r>
            <a:endParaRPr lang="en-US" dirty="0"/>
          </a:p>
          <a:p>
            <a:pPr marL="355600" indent="-174625">
              <a:lnSpc>
                <a:spcPct val="150000"/>
              </a:lnSpc>
              <a:buFont typeface="Arial" panose="020B0604020202020204" pitchFamily="34" charset="0"/>
              <a:buChar char="•"/>
            </a:pPr>
            <a:r>
              <a:rPr lang="en-US" dirty="0"/>
              <a:t>Build a chatbot UI using Oracle APEX.</a:t>
            </a:r>
          </a:p>
          <a:p>
            <a:pPr marL="355600" indent="-174625">
              <a:lnSpc>
                <a:spcPct val="150000"/>
              </a:lnSpc>
              <a:buFont typeface="Arial" panose="020B0604020202020204" pitchFamily="34" charset="0"/>
              <a:buChar char="•"/>
            </a:pPr>
            <a:r>
              <a:rPr lang="en-US" dirty="0"/>
              <a:t>Connect the assistant to ERP data sources like employee, leave, or inventory modules.</a:t>
            </a:r>
          </a:p>
          <a:p>
            <a:pPr marL="355600" indent="-174625">
              <a:lnSpc>
                <a:spcPct val="150000"/>
              </a:lnSpc>
              <a:buFont typeface="Arial" panose="020B0604020202020204" pitchFamily="34" charset="0"/>
              <a:buChar char="•"/>
            </a:pPr>
            <a:r>
              <a:rPr lang="en-US" dirty="0"/>
              <a:t>Use LLMs to understand and respond to natural language queries.</a:t>
            </a:r>
          </a:p>
          <a:p>
            <a:pPr marL="355600" indent="-174625">
              <a:lnSpc>
                <a:spcPct val="150000"/>
              </a:lnSpc>
              <a:buFont typeface="Arial" panose="020B0604020202020204" pitchFamily="34" charset="0"/>
              <a:buChar char="•"/>
            </a:pPr>
            <a:r>
              <a:rPr lang="en-US" dirty="0"/>
              <a:t>Implement vector search to retrieve documents or past queries for better context.</a:t>
            </a:r>
          </a:p>
          <a:p>
            <a:pPr>
              <a:lnSpc>
                <a:spcPct val="150000"/>
              </a:lnSpc>
            </a:pPr>
            <a:r>
              <a:rPr lang="en-US" b="1" dirty="0"/>
              <a:t>Out of Scope (for now):</a:t>
            </a:r>
            <a:endParaRPr lang="en-US" dirty="0"/>
          </a:p>
          <a:p>
            <a:pPr marL="355600" indent="-174625">
              <a:lnSpc>
                <a:spcPct val="150000"/>
              </a:lnSpc>
              <a:buFont typeface="Arial" panose="020B0604020202020204" pitchFamily="34" charset="0"/>
              <a:buChar char="•"/>
            </a:pPr>
            <a:r>
              <a:rPr lang="en-US" dirty="0"/>
              <a:t>Voice-based assistants or speech recognition.</a:t>
            </a:r>
          </a:p>
          <a:p>
            <a:pPr marL="355600" indent="-174625">
              <a:lnSpc>
                <a:spcPct val="150000"/>
              </a:lnSpc>
              <a:buFont typeface="Arial" panose="020B0604020202020204" pitchFamily="34" charset="0"/>
              <a:buChar char="•"/>
            </a:pPr>
            <a:r>
              <a:rPr lang="en-US" dirty="0"/>
              <a:t>Real-time data syncing across multiple ERP platforms.</a:t>
            </a:r>
          </a:p>
          <a:p>
            <a:pPr marL="355600" indent="-174625">
              <a:lnSpc>
                <a:spcPct val="150000"/>
              </a:lnSpc>
              <a:buFont typeface="Arial" panose="020B0604020202020204" pitchFamily="34" charset="0"/>
              <a:buChar char="•"/>
            </a:pPr>
            <a:r>
              <a:rPr lang="en-US" dirty="0"/>
              <a:t>Full security and authorization layer beyond the prototype.</a:t>
            </a:r>
            <a:endParaRPr lang="en-IN" dirty="0"/>
          </a:p>
        </p:txBody>
      </p:sp>
      <p:sp>
        <p:nvSpPr>
          <p:cNvPr id="6" name="Google Shape;247;p17">
            <a:extLst>
              <a:ext uri="{FF2B5EF4-FFF2-40B4-BE49-F238E27FC236}">
                <a16:creationId xmlns:a16="http://schemas.microsoft.com/office/drawing/2014/main" id="{FC087296-77C5-3A77-63CA-A1F806261CE8}"/>
              </a:ext>
            </a:extLst>
          </p:cNvPr>
          <p:cNvSpPr txBox="1">
            <a:spLocks/>
          </p:cNvSpPr>
          <p:nvPr/>
        </p:nvSpPr>
        <p:spPr>
          <a:xfrm>
            <a:off x="354328" y="242696"/>
            <a:ext cx="7049322" cy="4669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1pPr>
            <a:lvl2pPr marR="0" lvl="1"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2pPr>
            <a:lvl3pPr marR="0" lvl="2"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3pPr>
            <a:lvl4pPr marR="0" lvl="3"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4pPr>
            <a:lvl5pPr marR="0" lvl="4"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5pPr>
            <a:lvl6pPr marR="0" lvl="5"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6pPr>
            <a:lvl7pPr marR="0" lvl="6"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7pPr>
            <a:lvl8pPr marR="0" lvl="7"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8pPr>
            <a:lvl9pPr marR="0" lvl="8" algn="l" rtl="0">
              <a:lnSpc>
                <a:spcPct val="90000"/>
              </a:lnSpc>
              <a:spcBef>
                <a:spcPts val="0"/>
              </a:spcBef>
              <a:spcAft>
                <a:spcPts val="0"/>
              </a:spcAft>
              <a:buClr>
                <a:schemeClr val="accent2"/>
              </a:buClr>
              <a:buSzPts val="3200"/>
              <a:buFont typeface="Zilla Slab SemiBold"/>
              <a:buNone/>
              <a:defRPr sz="3200" b="0" i="0" u="none" strike="noStrike" cap="none">
                <a:solidFill>
                  <a:schemeClr val="accent2"/>
                </a:solidFill>
                <a:latin typeface="Zilla Slab SemiBold"/>
                <a:ea typeface="Zilla Slab SemiBold"/>
                <a:cs typeface="Zilla Slab SemiBold"/>
                <a:sym typeface="Zilla Slab SemiBold"/>
              </a:defRPr>
            </a:lvl9pPr>
          </a:lstStyle>
          <a:p>
            <a:r>
              <a:rPr lang="en-US" sz="3000" b="1" dirty="0">
                <a:latin typeface="Times New Roman" panose="02020603050405020304"/>
                <a:ea typeface="Times New Roman" panose="02020603050405020304"/>
                <a:cs typeface="Times New Roman" panose="02020603050405020304"/>
                <a:sym typeface="Times New Roman" panose="02020603050405020304"/>
              </a:rPr>
              <a:t>Scope of this Project</a:t>
            </a:r>
            <a:endParaRPr lang="en-US" sz="3000" b="1" dirty="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6</a:t>
            </a:fld>
            <a:endParaRPr>
              <a:solidFill>
                <a:schemeClr val="dk1"/>
              </a:solidFill>
            </a:endParaRPr>
          </a:p>
        </p:txBody>
      </p:sp>
      <p:sp>
        <p:nvSpPr>
          <p:cNvPr id="260" name="Google Shape;260;p18"/>
          <p:cNvSpPr txBox="1"/>
          <p:nvPr/>
        </p:nvSpPr>
        <p:spPr>
          <a:xfrm>
            <a:off x="371386" y="72832"/>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Proposed Work Outline</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262;p18"/>
          <p:cNvSpPr/>
          <p:nvPr/>
        </p:nvSpPr>
        <p:spPr>
          <a:xfrm rot="2466640">
            <a:off x="7076737" y="443534"/>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 name="Google Shape;263;p18"/>
          <p:cNvSpPr/>
          <p:nvPr/>
        </p:nvSpPr>
        <p:spPr>
          <a:xfrm rot="2466640">
            <a:off x="8614595" y="4058794"/>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 name="TextBox 2">
            <a:extLst>
              <a:ext uri="{FF2B5EF4-FFF2-40B4-BE49-F238E27FC236}">
                <a16:creationId xmlns:a16="http://schemas.microsoft.com/office/drawing/2014/main" id="{DDB77E56-A933-8883-DF8E-8126E616DC2E}"/>
              </a:ext>
            </a:extLst>
          </p:cNvPr>
          <p:cNvSpPr txBox="1"/>
          <p:nvPr/>
        </p:nvSpPr>
        <p:spPr>
          <a:xfrm>
            <a:off x="563623" y="410157"/>
            <a:ext cx="7922301" cy="4576702"/>
          </a:xfrm>
          <a:prstGeom prst="rect">
            <a:avLst/>
          </a:prstGeom>
          <a:noFill/>
        </p:spPr>
        <p:txBody>
          <a:bodyPr wrap="square">
            <a:spAutoFit/>
          </a:bodyPr>
          <a:lstStyle/>
          <a:p>
            <a:pPr>
              <a:lnSpc>
                <a:spcPct val="150000"/>
              </a:lnSpc>
            </a:pPr>
            <a:r>
              <a:rPr lang="en-US" dirty="0"/>
              <a:t>This system combines a low-code frontend, an AI-powered backend, and ERP data sources using a modular architecture.</a:t>
            </a:r>
          </a:p>
          <a:p>
            <a:pPr>
              <a:lnSpc>
                <a:spcPct val="150000"/>
              </a:lnSpc>
            </a:pPr>
            <a:r>
              <a:rPr lang="en-US" b="1" dirty="0"/>
              <a:t>Workflow Overview:</a:t>
            </a:r>
            <a:endParaRPr lang="en-US" dirty="0"/>
          </a:p>
          <a:p>
            <a:pPr marL="355600" indent="-174625">
              <a:lnSpc>
                <a:spcPct val="150000"/>
              </a:lnSpc>
              <a:buFont typeface="Arial" panose="020B0604020202020204" pitchFamily="34" charset="0"/>
              <a:buChar char="•"/>
            </a:pPr>
            <a:r>
              <a:rPr lang="en-US" dirty="0"/>
              <a:t>User types a query in the APEX chatbot interface.</a:t>
            </a:r>
          </a:p>
          <a:p>
            <a:pPr marL="355600" indent="-174625">
              <a:lnSpc>
                <a:spcPct val="150000"/>
              </a:lnSpc>
              <a:buFont typeface="Arial" panose="020B0604020202020204" pitchFamily="34" charset="0"/>
              <a:buChar char="•"/>
            </a:pPr>
            <a:r>
              <a:rPr lang="en-US" dirty="0"/>
              <a:t>The query is sent to a backend where it is embedded and matched with relevant ERP documents.</a:t>
            </a:r>
          </a:p>
          <a:p>
            <a:pPr marL="355600" indent="-174625">
              <a:lnSpc>
                <a:spcPct val="150000"/>
              </a:lnSpc>
              <a:buFont typeface="Arial" panose="020B0604020202020204" pitchFamily="34" charset="0"/>
              <a:buChar char="•"/>
            </a:pPr>
            <a:r>
              <a:rPr lang="en-US" dirty="0"/>
              <a:t>The LLM uses the retrieved context to generate a response.</a:t>
            </a:r>
          </a:p>
          <a:p>
            <a:pPr marL="355600" indent="-174625">
              <a:lnSpc>
                <a:spcPct val="150000"/>
              </a:lnSpc>
              <a:buFont typeface="Arial" panose="020B0604020202020204" pitchFamily="34" charset="0"/>
              <a:buChar char="•"/>
            </a:pPr>
            <a:r>
              <a:rPr lang="en-US" dirty="0"/>
              <a:t>The response is returned to the user with potential links to ERP actions.</a:t>
            </a:r>
          </a:p>
          <a:p>
            <a:pPr>
              <a:lnSpc>
                <a:spcPct val="150000"/>
              </a:lnSpc>
            </a:pPr>
            <a:r>
              <a:rPr lang="en-US" b="1" dirty="0"/>
              <a:t>System Layers:</a:t>
            </a:r>
            <a:endParaRPr lang="en-US" dirty="0"/>
          </a:p>
          <a:p>
            <a:pPr marL="355600" indent="-174625">
              <a:lnSpc>
                <a:spcPct val="150000"/>
              </a:lnSpc>
              <a:buFont typeface="Arial" panose="020B0604020202020204" pitchFamily="34" charset="0"/>
              <a:buChar char="•"/>
            </a:pPr>
            <a:r>
              <a:rPr lang="en-US" b="1" dirty="0"/>
              <a:t>Frontend:</a:t>
            </a:r>
            <a:r>
              <a:rPr lang="en-US" dirty="0"/>
              <a:t> Oracle APEX with dynamic actions and RESTful APIs.</a:t>
            </a:r>
          </a:p>
          <a:p>
            <a:pPr marL="355600" indent="-174625">
              <a:lnSpc>
                <a:spcPct val="150000"/>
              </a:lnSpc>
              <a:buFont typeface="Arial" panose="020B0604020202020204" pitchFamily="34" charset="0"/>
              <a:buChar char="•"/>
            </a:pPr>
            <a:r>
              <a:rPr lang="en-US" b="1" dirty="0"/>
              <a:t>Middleware:</a:t>
            </a:r>
            <a:r>
              <a:rPr lang="en-US" dirty="0"/>
              <a:t> Python (Flask) layer to handle AI operations.</a:t>
            </a:r>
          </a:p>
          <a:p>
            <a:pPr marL="355600" indent="-174625">
              <a:lnSpc>
                <a:spcPct val="150000"/>
              </a:lnSpc>
              <a:buFont typeface="Arial" panose="020B0604020202020204" pitchFamily="34" charset="0"/>
              <a:buChar char="•"/>
            </a:pPr>
            <a:r>
              <a:rPr lang="en-US" b="1" dirty="0"/>
              <a:t>RAG Engine:</a:t>
            </a:r>
            <a:r>
              <a:rPr lang="en-US" dirty="0"/>
              <a:t> Uses </a:t>
            </a:r>
            <a:r>
              <a:rPr lang="en-US" dirty="0" err="1"/>
              <a:t>LangChain</a:t>
            </a:r>
            <a:r>
              <a:rPr lang="en-US" dirty="0"/>
              <a:t> or </a:t>
            </a:r>
            <a:r>
              <a:rPr lang="en-US" dirty="0" err="1"/>
              <a:t>LlamaIndex</a:t>
            </a:r>
            <a:r>
              <a:rPr lang="en-US" dirty="0"/>
              <a:t> to retrieve document chunks.</a:t>
            </a:r>
          </a:p>
          <a:p>
            <a:pPr marL="355600" indent="-174625">
              <a:lnSpc>
                <a:spcPct val="150000"/>
              </a:lnSpc>
              <a:buFont typeface="Arial" panose="020B0604020202020204" pitchFamily="34" charset="0"/>
              <a:buChar char="•"/>
            </a:pPr>
            <a:r>
              <a:rPr lang="en-US" b="1" dirty="0"/>
              <a:t>LLM Integration:</a:t>
            </a:r>
            <a:r>
              <a:rPr lang="en-US" dirty="0"/>
              <a:t> GPT or open-source models to generate text.</a:t>
            </a:r>
          </a:p>
          <a:p>
            <a:pPr marL="355600" indent="-174625">
              <a:lnSpc>
                <a:spcPct val="150000"/>
              </a:lnSpc>
              <a:buFont typeface="Arial" panose="020B0604020202020204" pitchFamily="34" charset="0"/>
              <a:buChar char="•"/>
            </a:pPr>
            <a:r>
              <a:rPr lang="en-US" b="1" dirty="0"/>
              <a:t>Data Layer:</a:t>
            </a:r>
            <a:r>
              <a:rPr lang="en-US" dirty="0"/>
              <a:t> Connects to Oracle ERP tables and document storage.</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BB37AB0A-E2B2-2EB3-CDAB-50A527E00F00}"/>
            </a:ext>
          </a:extLst>
        </p:cNvPr>
        <p:cNvGrpSpPr/>
        <p:nvPr/>
      </p:nvGrpSpPr>
      <p:grpSpPr>
        <a:xfrm>
          <a:off x="0" y="0"/>
          <a:ext cx="0" cy="0"/>
          <a:chOff x="0" y="0"/>
          <a:chExt cx="0" cy="0"/>
        </a:xfrm>
      </p:grpSpPr>
      <p:sp>
        <p:nvSpPr>
          <p:cNvPr id="57" name="Google Shape;57;p3">
            <a:extLst>
              <a:ext uri="{FF2B5EF4-FFF2-40B4-BE49-F238E27FC236}">
                <a16:creationId xmlns:a16="http://schemas.microsoft.com/office/drawing/2014/main" id="{935CFBC8-FB59-2F26-A28D-9DE416A96C28}"/>
              </a:ext>
            </a:extLst>
          </p:cNvPr>
          <p:cNvSpPr/>
          <p:nvPr/>
        </p:nvSpPr>
        <p:spPr>
          <a:xfrm>
            <a:off x="8123581" y="4673651"/>
            <a:ext cx="345435" cy="32983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3">
            <a:extLst>
              <a:ext uri="{FF2B5EF4-FFF2-40B4-BE49-F238E27FC236}">
                <a16:creationId xmlns:a16="http://schemas.microsoft.com/office/drawing/2014/main" id="{648A9671-DA70-18B2-1724-3A7F06FE372B}"/>
              </a:ext>
            </a:extLst>
          </p:cNvPr>
          <p:cNvSpPr/>
          <p:nvPr/>
        </p:nvSpPr>
        <p:spPr>
          <a:xfrm rot="2466640">
            <a:off x="7171179" y="189605"/>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59;p3">
            <a:extLst>
              <a:ext uri="{FF2B5EF4-FFF2-40B4-BE49-F238E27FC236}">
                <a16:creationId xmlns:a16="http://schemas.microsoft.com/office/drawing/2014/main" id="{1507316F-306F-8134-59CA-47DF7D5995CA}"/>
              </a:ext>
            </a:extLst>
          </p:cNvPr>
          <p:cNvSpPr/>
          <p:nvPr/>
        </p:nvSpPr>
        <p:spPr>
          <a:xfrm rot="-1609576">
            <a:off x="7895080" y="35096"/>
            <a:ext cx="345389" cy="3297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60;p3">
            <a:extLst>
              <a:ext uri="{FF2B5EF4-FFF2-40B4-BE49-F238E27FC236}">
                <a16:creationId xmlns:a16="http://schemas.microsoft.com/office/drawing/2014/main" id="{9913D3C4-3EDC-8305-181C-86680ECBB81B}"/>
              </a:ext>
            </a:extLst>
          </p:cNvPr>
          <p:cNvSpPr/>
          <p:nvPr/>
        </p:nvSpPr>
        <p:spPr>
          <a:xfrm rot="2926099">
            <a:off x="8795427" y="4536426"/>
            <a:ext cx="258659" cy="2469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61;p3">
            <a:extLst>
              <a:ext uri="{FF2B5EF4-FFF2-40B4-BE49-F238E27FC236}">
                <a16:creationId xmlns:a16="http://schemas.microsoft.com/office/drawing/2014/main" id="{E07BA0B4-491D-15A1-06D7-552F70E4D217}"/>
              </a:ext>
            </a:extLst>
          </p:cNvPr>
          <p:cNvSpPr/>
          <p:nvPr/>
        </p:nvSpPr>
        <p:spPr>
          <a:xfrm rot="-1609140">
            <a:off x="8703708" y="132969"/>
            <a:ext cx="233031" cy="2225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62;p3">
            <a:extLst>
              <a:ext uri="{FF2B5EF4-FFF2-40B4-BE49-F238E27FC236}">
                <a16:creationId xmlns:a16="http://schemas.microsoft.com/office/drawing/2014/main" id="{CA65A255-EC15-A3A6-9075-FEED212105C1}"/>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7</a:t>
            </a:fld>
            <a:endParaRPr>
              <a:solidFill>
                <a:schemeClr val="dk1"/>
              </a:solidFill>
            </a:endParaRPr>
          </a:p>
        </p:txBody>
      </p:sp>
      <p:sp>
        <p:nvSpPr>
          <p:cNvPr id="63" name="Google Shape;63;p3" descr="Details are in the caption following the image">
            <a:extLst>
              <a:ext uri="{FF2B5EF4-FFF2-40B4-BE49-F238E27FC236}">
                <a16:creationId xmlns:a16="http://schemas.microsoft.com/office/drawing/2014/main" id="{9509E72A-B6A8-CF8D-898C-B6E768961851}"/>
              </a:ext>
            </a:extLst>
          </p:cNvP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Google Shape;48;p2">
            <a:extLst>
              <a:ext uri="{FF2B5EF4-FFF2-40B4-BE49-F238E27FC236}">
                <a16:creationId xmlns:a16="http://schemas.microsoft.com/office/drawing/2014/main" id="{0544EDA4-951A-A79C-E39D-263044A1D23B}"/>
              </a:ext>
            </a:extLst>
          </p:cNvPr>
          <p:cNvSpPr txBox="1">
            <a:spLocks/>
          </p:cNvSpPr>
          <p:nvPr/>
        </p:nvSpPr>
        <p:spPr>
          <a:xfrm>
            <a:off x="8404384" y="46736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1pPr>
            <a:lvl2pPr marL="0" marR="0" lvl="1"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2pPr>
            <a:lvl3pPr marL="0" marR="0" lvl="2"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3pPr>
            <a:lvl4pPr marL="0" marR="0" lvl="3"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4pPr>
            <a:lvl5pPr marL="0" marR="0" lvl="4"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5pPr>
            <a:lvl6pPr marL="0" marR="0" lvl="5"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6pPr>
            <a:lvl7pPr marL="0" marR="0" lvl="6"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7pPr>
            <a:lvl8pPr marL="0" marR="0" lvl="7"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8pPr>
            <a:lvl9pPr marL="0" marR="0" lvl="8" indent="0" algn="r" rtl="0">
              <a:lnSpc>
                <a:spcPct val="100000"/>
              </a:lnSpc>
              <a:spcBef>
                <a:spcPts val="0"/>
              </a:spcBef>
              <a:spcAft>
                <a:spcPts val="0"/>
              </a:spcAft>
              <a:buClr>
                <a:srgbClr val="000000"/>
              </a:buClr>
              <a:buSzPts val="1500"/>
              <a:buFont typeface="Arial" panose="020B0604020202020204"/>
              <a:buNone/>
              <a:defRPr sz="1500" b="0" i="0" u="none" strike="noStrike" cap="none">
                <a:solidFill>
                  <a:schemeClr val="lt1"/>
                </a:solidFill>
                <a:latin typeface="Zilla Slab SemiBold"/>
                <a:ea typeface="Zilla Slab SemiBold"/>
                <a:cs typeface="Zilla Slab SemiBold"/>
                <a:sym typeface="Zilla Slab SemiBold"/>
              </a:defRPr>
            </a:lvl9pPr>
          </a:lstStyle>
          <a:p>
            <a:fld id="{00000000-1234-1234-1234-123412341234}" type="slidenum">
              <a:rPr lang="en-US" smtClean="0">
                <a:solidFill>
                  <a:schemeClr val="dk1"/>
                </a:solidFill>
              </a:rPr>
              <a:pPr/>
              <a:t>7</a:t>
            </a:fld>
            <a:endParaRPr lang="en-US">
              <a:solidFill>
                <a:schemeClr val="dk1"/>
              </a:solidFill>
            </a:endParaRPr>
          </a:p>
        </p:txBody>
      </p:sp>
      <p:sp>
        <p:nvSpPr>
          <p:cNvPr id="5" name="Text Placeholder 1">
            <a:extLst>
              <a:ext uri="{FF2B5EF4-FFF2-40B4-BE49-F238E27FC236}">
                <a16:creationId xmlns:a16="http://schemas.microsoft.com/office/drawing/2014/main" id="{74149A8E-6988-E6D7-7ED4-D49B46740271}"/>
              </a:ext>
            </a:extLst>
          </p:cNvPr>
          <p:cNvSpPr txBox="1">
            <a:spLocks/>
          </p:cNvSpPr>
          <p:nvPr/>
        </p:nvSpPr>
        <p:spPr>
          <a:xfrm>
            <a:off x="328968" y="106482"/>
            <a:ext cx="5700000" cy="7556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5400"/>
            <a:r>
              <a:rPr lang="en-US" sz="3600" dirty="0">
                <a:latin typeface="Times New Roman" panose="02020603050405020304"/>
                <a:ea typeface="Times New Roman" panose="02020603050405020304"/>
                <a:cs typeface="Times New Roman" panose="02020603050405020304"/>
                <a:sym typeface="+mn-ea"/>
              </a:rPr>
              <a:t>Block Diagram</a:t>
            </a:r>
            <a:endParaRPr lang="en-US" sz="3600" dirty="0">
              <a:latin typeface="Times New Roman" panose="02020603050405020304"/>
              <a:ea typeface="Times New Roman" panose="02020603050405020304"/>
              <a:cs typeface="Times New Roman" panose="02020603050405020304"/>
            </a:endParaRPr>
          </a:p>
          <a:p>
            <a:endParaRPr lang="en-US" sz="3600" dirty="0">
              <a:latin typeface="Times New Roman" panose="02020603050405020304"/>
              <a:ea typeface="Times New Roman" panose="02020603050405020304"/>
              <a:cs typeface="Times New Roman" panose="02020603050405020304"/>
            </a:endParaRPr>
          </a:p>
        </p:txBody>
      </p:sp>
      <p:pic>
        <p:nvPicPr>
          <p:cNvPr id="6" name="Picture 5">
            <a:extLst>
              <a:ext uri="{FF2B5EF4-FFF2-40B4-BE49-F238E27FC236}">
                <a16:creationId xmlns:a16="http://schemas.microsoft.com/office/drawing/2014/main" id="{F5948E87-4A2C-119E-DE35-BB29404C571A}"/>
              </a:ext>
            </a:extLst>
          </p:cNvPr>
          <p:cNvPicPr>
            <a:picLocks noChangeAspect="1"/>
          </p:cNvPicPr>
          <p:nvPr/>
        </p:nvPicPr>
        <p:blipFill>
          <a:blip r:embed="rId3" cstate="print">
            <a:extLst>
              <a:ext uri="{28A0092B-C50C-407E-A947-70E740481C1C}">
                <a14:useLocalDpi xmlns:a14="http://schemas.microsoft.com/office/drawing/2010/main" val="0"/>
              </a:ext>
            </a:extLst>
          </a:blip>
          <a:srcRect t="15380"/>
          <a:stretch/>
        </p:blipFill>
        <p:spPr>
          <a:xfrm>
            <a:off x="1250154" y="892118"/>
            <a:ext cx="6500816" cy="3898674"/>
          </a:xfrm>
          <a:prstGeom prst="rect">
            <a:avLst/>
          </a:prstGeom>
          <a:ln w="6350">
            <a:solidFill>
              <a:schemeClr val="tx1"/>
            </a:solidFill>
          </a:ln>
        </p:spPr>
      </p:pic>
    </p:spTree>
    <p:extLst>
      <p:ext uri="{BB962C8B-B14F-4D97-AF65-F5344CB8AC3E}">
        <p14:creationId xmlns:p14="http://schemas.microsoft.com/office/powerpoint/2010/main" val="1061667360"/>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ctrTitle" idx="4294967295"/>
          </p:nvPr>
        </p:nvSpPr>
        <p:spPr>
          <a:xfrm>
            <a:off x="307921" y="141862"/>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2"/>
              </a:buClr>
              <a:buSzPts val="3200"/>
              <a:buFont typeface="Zilla Slab SemiBold"/>
              <a:buNone/>
            </a:pPr>
            <a:r>
              <a:rPr lang="en-US" sz="30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Overall Workflow Diagram </a:t>
            </a:r>
            <a:endParaRPr sz="3000" b="1" i="0" u="none" strike="noStrike" cap="none" dirty="0">
              <a:solidFill>
                <a:schemeClr val="accent2"/>
              </a:solidFill>
              <a:latin typeface="Zilla Slab SemiBold"/>
              <a:ea typeface="Zilla Slab SemiBold"/>
              <a:cs typeface="Zilla Slab SemiBold"/>
              <a:sym typeface="Zilla Slab SemiBold"/>
            </a:endParaRPr>
          </a:p>
        </p:txBody>
      </p:sp>
      <p:sp>
        <p:nvSpPr>
          <p:cNvPr id="269" name="Google Shape;269;p1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8</a:t>
            </a:fld>
            <a:endParaRPr>
              <a:solidFill>
                <a:schemeClr val="dk1"/>
              </a:solidFill>
            </a:endParaRPr>
          </a:p>
        </p:txBody>
      </p:sp>
      <p:sp>
        <p:nvSpPr>
          <p:cNvPr id="271" name="Google Shape;271;p19"/>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a:extLst>
              <a:ext uri="{FF2B5EF4-FFF2-40B4-BE49-F238E27FC236}">
                <a16:creationId xmlns:a16="http://schemas.microsoft.com/office/drawing/2014/main" id="{3C41AC3E-2990-0484-219D-750C266649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515" y="726268"/>
            <a:ext cx="5978114" cy="4092735"/>
          </a:xfrm>
          <a:prstGeom prst="rect">
            <a:avLst/>
          </a:prstGeom>
          <a:ln w="9525">
            <a:solidFill>
              <a:schemeClr val="tx1"/>
            </a:solid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170B3A56-0B67-F39D-B437-6866C943624A}"/>
            </a:ext>
          </a:extLst>
        </p:cNvPr>
        <p:cNvGrpSpPr/>
        <p:nvPr/>
      </p:nvGrpSpPr>
      <p:grpSpPr>
        <a:xfrm>
          <a:off x="0" y="0"/>
          <a:ext cx="0" cy="0"/>
          <a:chOff x="0" y="0"/>
          <a:chExt cx="0" cy="0"/>
        </a:xfrm>
      </p:grpSpPr>
      <p:sp>
        <p:nvSpPr>
          <p:cNvPr id="269" name="Google Shape;269;p19">
            <a:extLst>
              <a:ext uri="{FF2B5EF4-FFF2-40B4-BE49-F238E27FC236}">
                <a16:creationId xmlns:a16="http://schemas.microsoft.com/office/drawing/2014/main" id="{4F445EFB-3C56-4356-2AD5-3071EA683B74}"/>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9</a:t>
            </a:fld>
            <a:endParaRPr>
              <a:solidFill>
                <a:schemeClr val="dk1"/>
              </a:solidFill>
            </a:endParaRPr>
          </a:p>
        </p:txBody>
      </p:sp>
      <p:sp>
        <p:nvSpPr>
          <p:cNvPr id="271" name="Google Shape;271;p19">
            <a:extLst>
              <a:ext uri="{FF2B5EF4-FFF2-40B4-BE49-F238E27FC236}">
                <a16:creationId xmlns:a16="http://schemas.microsoft.com/office/drawing/2014/main" id="{86FECA2F-F3DD-2061-4321-5B1DDD519302}"/>
              </a:ext>
            </a:extLst>
          </p:cNvPr>
          <p:cNvSpPr/>
          <p:nvPr/>
        </p:nvSpPr>
        <p:spPr>
          <a:xfrm rot="2466640">
            <a:off x="7310663" y="24523"/>
            <a:ext cx="479933" cy="45825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9">
            <a:extLst>
              <a:ext uri="{FF2B5EF4-FFF2-40B4-BE49-F238E27FC236}">
                <a16:creationId xmlns:a16="http://schemas.microsoft.com/office/drawing/2014/main" id="{0DB7DA56-9556-EB35-47E3-4EB6F7E7463B}"/>
              </a:ext>
            </a:extLst>
          </p:cNvPr>
          <p:cNvSpPr/>
          <p:nvPr/>
        </p:nvSpPr>
        <p:spPr>
          <a:xfrm rot="2466640">
            <a:off x="8539200" y="4867246"/>
            <a:ext cx="227158" cy="2144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a:extLst>
              <a:ext uri="{FF2B5EF4-FFF2-40B4-BE49-F238E27FC236}">
                <a16:creationId xmlns:a16="http://schemas.microsoft.com/office/drawing/2014/main" id="{3526D449-FFBF-DA0A-B4DE-52C0659D1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9383" y="678187"/>
            <a:ext cx="3205234" cy="4155806"/>
          </a:xfrm>
          <a:prstGeom prst="rect">
            <a:avLst/>
          </a:prstGeom>
          <a:ln w="9525">
            <a:solidFill>
              <a:schemeClr val="tx1"/>
            </a:solidFill>
          </a:ln>
        </p:spPr>
      </p:pic>
      <p:sp>
        <p:nvSpPr>
          <p:cNvPr id="4" name="Google Shape;643;p50">
            <a:extLst>
              <a:ext uri="{FF2B5EF4-FFF2-40B4-BE49-F238E27FC236}">
                <a16:creationId xmlns:a16="http://schemas.microsoft.com/office/drawing/2014/main" id="{CA9A63ED-6F56-BD6F-CA73-8A4F5DDA13A3}"/>
              </a:ext>
            </a:extLst>
          </p:cNvPr>
          <p:cNvSpPr txBox="1"/>
          <p:nvPr/>
        </p:nvSpPr>
        <p:spPr>
          <a:xfrm>
            <a:off x="267706" y="196229"/>
            <a:ext cx="7049322" cy="46696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Module Flow Diagram</a:t>
            </a:r>
            <a:endParaRPr sz="2800" b="1" i="0" u="none" strike="noStrike" cap="none"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1285019543"/>
      </p:ext>
    </p:extLst>
  </p:cSld>
  <p:clrMapOvr>
    <a:masterClrMapping/>
  </p:clrMapOvr>
  <p:transition>
    <p:fade thruBlk="1"/>
  </p:transition>
</p:sld>
</file>

<file path=ppt/theme/theme1.xml><?xml version="1.0" encoding="utf-8"?>
<a:theme xmlns:a="http://schemas.openxmlformats.org/drawingml/2006/main" name="Whitmore template">
  <a:themeElements>
    <a:clrScheme name="Custom 347">
      <a:dk1>
        <a:srgbClr val="011733"/>
      </a:dk1>
      <a:lt1>
        <a:srgbClr val="FFFFFF"/>
      </a:lt1>
      <a:dk2>
        <a:srgbClr val="889597"/>
      </a:dk2>
      <a:lt2>
        <a:srgbClr val="EBEEEA"/>
      </a:lt2>
      <a:accent1>
        <a:srgbClr val="BCF6A7"/>
      </a:accent1>
      <a:accent2>
        <a:srgbClr val="18A88D"/>
      </a:accent2>
      <a:accent3>
        <a:srgbClr val="11606D"/>
      </a:accent3>
      <a:accent4>
        <a:srgbClr val="1A4EB9"/>
      </a:accent4>
      <a:accent5>
        <a:srgbClr val="9E87D8"/>
      </a:accent5>
      <a:accent6>
        <a:srgbClr val="E498C6"/>
      </a:accent6>
      <a:hlink>
        <a:srgbClr val="11606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1621</Words>
  <Application>Microsoft Office PowerPoint</Application>
  <PresentationFormat>On-screen Show (16:9)</PresentationFormat>
  <Paragraphs>177</Paragraphs>
  <Slides>24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Noto Sans Symbols</vt:lpstr>
      <vt:lpstr>Zilla Slab SemiBold</vt:lpstr>
      <vt:lpstr>Arial</vt:lpstr>
      <vt:lpstr>Calibri</vt:lpstr>
      <vt:lpstr>Arial MT</vt:lpstr>
      <vt:lpstr>Times New Roman</vt:lpstr>
      <vt:lpstr>Oxygen Light</vt:lpstr>
      <vt:lpstr>Whitmore template</vt:lpstr>
      <vt:lpstr>PowerPoint Presentation</vt:lpstr>
      <vt:lpstr>PowerPoint Presentation</vt:lpstr>
      <vt:lpstr>Problem Inferred</vt:lpstr>
      <vt:lpstr>Objective</vt:lpstr>
      <vt:lpstr>PowerPoint Presentation</vt:lpstr>
      <vt:lpstr>PowerPoint Presentation</vt:lpstr>
      <vt:lpstr>PowerPoint Presentation</vt:lpstr>
      <vt:lpstr>Overall Workflow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Thilakavathy</dc:creator>
  <cp:lastModifiedBy>SWDeveloper</cp:lastModifiedBy>
  <cp:revision>177</cp:revision>
  <dcterms:created xsi:type="dcterms:W3CDTF">2025-04-24T11:51:04Z</dcterms:created>
  <dcterms:modified xsi:type="dcterms:W3CDTF">2025-07-22T04:30:23Z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4596D85419D340968C69A67926DFAA07_13</vt:lpwstr>
  </property>
  <property fmtid="{D5CDD505-2E9C-101B-9397-08002B2CF9AE}" pid="3" name="KSOProductBuildVer">
    <vt:lpwstr>1033-12.2.0.20795</vt:lpwstr>
  </property>
</Properties>
</file>